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4"/>
  </p:notesMasterIdLst>
  <p:sldIdLst>
    <p:sldId id="256" r:id="rId5"/>
    <p:sldId id="261" r:id="rId6"/>
    <p:sldId id="258" r:id="rId7"/>
    <p:sldId id="262" r:id="rId8"/>
    <p:sldId id="263" r:id="rId9"/>
    <p:sldId id="265" r:id="rId10"/>
    <p:sldId id="264" r:id="rId11"/>
    <p:sldId id="267" r:id="rId12"/>
    <p:sldId id="271" r:id="rId13"/>
    <p:sldId id="276" r:id="rId14"/>
    <p:sldId id="277" r:id="rId15"/>
    <p:sldId id="275" r:id="rId16"/>
    <p:sldId id="274" r:id="rId17"/>
    <p:sldId id="273" r:id="rId18"/>
    <p:sldId id="272" r:id="rId19"/>
    <p:sldId id="270" r:id="rId20"/>
    <p:sldId id="269" r:id="rId21"/>
    <p:sldId id="278" r:id="rId22"/>
    <p:sldId id="266" r:id="rId23"/>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2"/>
    <a:srgbClr val="1D9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7" autoAdjust="0"/>
    <p:restoredTop sz="94648" autoAdjust="0"/>
  </p:normalViewPr>
  <p:slideViewPr>
    <p:cSldViewPr snapToGrid="0">
      <p:cViewPr>
        <p:scale>
          <a:sx n="73" d="100"/>
          <a:sy n="73" d="100"/>
        </p:scale>
        <p:origin x="38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6D012CA-AFDC-4538-90BE-4675BC8DC4B1}" type="datetimeFigureOut">
              <a:rPr lang="tr-TR" smtClean="0"/>
              <a:t>3.06.2021</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511662-28B2-407B-8662-5DDCABAD535E}" type="slidenum">
              <a:rPr lang="tr-TR" smtClean="0"/>
              <a:t>‹#›</a:t>
            </a:fld>
            <a:endParaRPr lang="tr-TR"/>
          </a:p>
        </p:txBody>
      </p:sp>
    </p:spTree>
    <p:extLst>
      <p:ext uri="{BB962C8B-B14F-4D97-AF65-F5344CB8AC3E}">
        <p14:creationId xmlns:p14="http://schemas.microsoft.com/office/powerpoint/2010/main" val="106345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B93E05D-56E5-42CB-BA3F-8795A99ACE65}" type="datetimeFigureOut">
              <a:rPr lang="tr-TR" smtClean="0"/>
              <a:t>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367929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3E05D-56E5-42CB-BA3F-8795A99ACE65}" type="datetimeFigureOut">
              <a:rPr lang="tr-TR" smtClean="0"/>
              <a:t>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129436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3E05D-56E5-42CB-BA3F-8795A99ACE65}" type="datetimeFigureOut">
              <a:rPr lang="tr-TR" smtClean="0"/>
              <a:t>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273858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3E05D-56E5-42CB-BA3F-8795A99ACE65}" type="datetimeFigureOut">
              <a:rPr lang="tr-TR" smtClean="0"/>
              <a:t>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201676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B93E05D-56E5-42CB-BA3F-8795A99ACE65}" type="datetimeFigureOut">
              <a:rPr lang="tr-TR" smtClean="0"/>
              <a:t>3.06.2021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203627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3E05D-56E5-42CB-BA3F-8795A99ACE65}" type="datetimeFigureOut">
              <a:rPr lang="tr-TR" smtClean="0"/>
              <a:t>3.06.2021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177813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3E05D-56E5-42CB-BA3F-8795A99ACE65}" type="datetimeFigureOut">
              <a:rPr lang="tr-TR" smtClean="0"/>
              <a:t>3.06.2021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92866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3E05D-56E5-42CB-BA3F-8795A99ACE65}" type="datetimeFigureOut">
              <a:rPr lang="tr-TR" smtClean="0"/>
              <a:t>3.06.2021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118447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3E05D-56E5-42CB-BA3F-8795A99ACE65}" type="datetimeFigureOut">
              <a:rPr lang="tr-TR" smtClean="0"/>
              <a:t>3.06.2021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137533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B93E05D-56E5-42CB-BA3F-8795A99ACE65}" type="datetimeFigureOut">
              <a:rPr lang="tr-TR" smtClean="0"/>
              <a:t>3.06.2021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398310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B93E05D-56E5-42CB-BA3F-8795A99ACE65}" type="datetimeFigureOut">
              <a:rPr lang="tr-TR" smtClean="0"/>
              <a:t>3.06.2021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D691C93-0B74-4F7E-B731-306FC24A5F6B}" type="slidenum">
              <a:rPr lang="tr-TR" smtClean="0"/>
              <a:t>‹#›</a:t>
            </a:fld>
            <a:endParaRPr lang="tr-TR"/>
          </a:p>
        </p:txBody>
      </p:sp>
    </p:spTree>
    <p:extLst>
      <p:ext uri="{BB962C8B-B14F-4D97-AF65-F5344CB8AC3E}">
        <p14:creationId xmlns:p14="http://schemas.microsoft.com/office/powerpoint/2010/main" val="364976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E05D-56E5-42CB-BA3F-8795A99ACE65}" type="datetimeFigureOut">
              <a:rPr lang="tr-TR" smtClean="0"/>
              <a:t>3.06.2021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91C93-0B74-4F7E-B731-306FC24A5F6B}" type="slidenum">
              <a:rPr lang="tr-TR" smtClean="0"/>
              <a:t>‹#›</a:t>
            </a:fld>
            <a:endParaRPr lang="tr-TR"/>
          </a:p>
        </p:txBody>
      </p:sp>
    </p:spTree>
    <p:extLst>
      <p:ext uri="{BB962C8B-B14F-4D97-AF65-F5344CB8AC3E}">
        <p14:creationId xmlns:p14="http://schemas.microsoft.com/office/powerpoint/2010/main" val="407061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Unvan 6"/>
          <p:cNvSpPr>
            <a:spLocks noGrp="1"/>
          </p:cNvSpPr>
          <p:nvPr>
            <p:ph type="title"/>
          </p:nvPr>
        </p:nvSpPr>
        <p:spPr>
          <a:xfrm>
            <a:off x="1330570" y="3652314"/>
            <a:ext cx="10328030" cy="1798918"/>
          </a:xfrm>
        </p:spPr>
        <p:txBody>
          <a:bodyPr>
            <a:normAutofit fontScale="90000"/>
          </a:bodyPr>
          <a:lstStyle/>
          <a:p>
            <a:r>
              <a:rPr lang="tr-TR" b="1" dirty="0">
                <a:latin typeface="+mn-lt"/>
              </a:rPr>
              <a:t>                     BEYKENT ÜNİVERSİTESİ </a:t>
            </a:r>
            <a:br>
              <a:rPr lang="tr-TR" b="1" dirty="0">
                <a:latin typeface="+mn-lt"/>
              </a:rPr>
            </a:br>
            <a:r>
              <a:rPr lang="tr-TR" b="1" dirty="0">
                <a:latin typeface="+mn-lt"/>
              </a:rPr>
              <a:t>ULUSLARARASI ETKİNLİKLER DAİRE BAŞKANLIĞI</a:t>
            </a:r>
            <a:br>
              <a:rPr lang="tr-TR" b="1" dirty="0">
                <a:latin typeface="+mn-lt"/>
              </a:rPr>
            </a:br>
            <a:r>
              <a:rPr lang="tr-TR" b="1" dirty="0">
                <a:latin typeface="+mn-lt"/>
              </a:rPr>
              <a:t>            ERASMUS+ NEDİR? NE DEĞİLDİR?</a:t>
            </a:r>
            <a:br>
              <a:rPr lang="tr-TR" b="1" dirty="0"/>
            </a:br>
            <a:endParaRPr lang="tr-TR" b="1" dirty="0">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4209CAEE-E342-564C-9AC0-6FFF0EF0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921" y="6062096"/>
            <a:ext cx="4204157" cy="795904"/>
          </a:xfrm>
          <a:prstGeom prst="rect">
            <a:avLst/>
          </a:prstGeom>
        </p:spPr>
      </p:pic>
    </p:spTree>
    <p:extLst>
      <p:ext uri="{BB962C8B-B14F-4D97-AF65-F5344CB8AC3E}">
        <p14:creationId xmlns:p14="http://schemas.microsoft.com/office/powerpoint/2010/main" val="319171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7421-D4E5-0245-B528-FF9FA60AA6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3DF96B-DB07-0942-85CF-223DD14FCB4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9838DC9-45C8-524D-B3D0-9263DCB561A5}"/>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85E6AC93-0753-B945-AC75-04452025BC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C29794A9-DEDB-364C-A761-C80B30F4E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E761E9CA-170D-D84F-970E-C3FB57CF1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54875"/>
            <a:ext cx="3240360" cy="593600"/>
          </a:xfrm>
          <a:prstGeom prst="rect">
            <a:avLst/>
          </a:prstGeom>
        </p:spPr>
      </p:pic>
      <p:sp>
        <p:nvSpPr>
          <p:cNvPr id="8" name="TextBox 7">
            <a:extLst>
              <a:ext uri="{FF2B5EF4-FFF2-40B4-BE49-F238E27FC236}">
                <a16:creationId xmlns:a16="http://schemas.microsoft.com/office/drawing/2014/main" id="{A4AFBAC8-5E47-F141-B5EF-E4EC04ECAFF5}"/>
              </a:ext>
            </a:extLst>
          </p:cNvPr>
          <p:cNvSpPr txBox="1"/>
          <p:nvPr/>
        </p:nvSpPr>
        <p:spPr>
          <a:xfrm>
            <a:off x="1128346" y="1670538"/>
            <a:ext cx="9935308" cy="3785652"/>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Başvuru Belgeleri</a:t>
            </a:r>
            <a:endParaRPr lang="tr-TR" sz="2400" b="1" dirty="0">
              <a:solidFill>
                <a:srgbClr val="C00000"/>
              </a:solidFill>
            </a:endParaRPr>
          </a:p>
          <a:p>
            <a:pPr marL="285750" indent="-285750"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Uluslararası Etkinlikler Daire Başkanlığı gidecek öğrencilerin ders seçimini yapamaz.</a:t>
            </a:r>
          </a:p>
          <a:p>
            <a:pPr marL="285750" indent="-285750" algn="jus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Öğrenciler kontenjan dahilinde gidecekleri okulun akademik takvimini incelemeli ve ders programını dikkatli ve ayrıntılı olarak incelemelidir. Bazı okullar ders programlarını </a:t>
            </a:r>
            <a:r>
              <a:rPr lang="tr-TR" dirty="0" err="1">
                <a:latin typeface="Times New Roman" panose="02020603050405020304" pitchFamily="18" charset="0"/>
                <a:cs typeface="Times New Roman" panose="02020603050405020304" pitchFamily="18" charset="0"/>
              </a:rPr>
              <a:t>sömestır</a:t>
            </a:r>
            <a:r>
              <a:rPr lang="tr-TR" dirty="0">
                <a:latin typeface="Times New Roman" panose="02020603050405020304" pitchFamily="18" charset="0"/>
                <a:cs typeface="Times New Roman" panose="02020603050405020304" pitchFamily="18" charset="0"/>
              </a:rPr>
              <a:t> olarak belirtmediğinden, yanlış ders seçimi yapılabilir. Bu sebeple öğrenciler ders seçimlerini </a:t>
            </a: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Bölüm Koordinatör (Bölüm Başkanları) ile birlikte yapmalı ve karşı okuldan onay alınması için en kısa sürede Uluslararası Etkinlikler Daire Başkanlığı ile paylaşmalıdır.</a:t>
            </a:r>
          </a:p>
          <a:p>
            <a:pPr marL="285750" indent="-285750">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Yanlış ders seçimi sonrasında alttan dersinizin kalması Uluslararası Etkinlikler Daire Başkanlığı’nın sorumluluğunda değildir.</a:t>
            </a:r>
          </a:p>
          <a:p>
            <a:endParaRPr lang="en-GB" dirty="0"/>
          </a:p>
        </p:txBody>
      </p:sp>
    </p:spTree>
    <p:extLst>
      <p:ext uri="{BB962C8B-B14F-4D97-AF65-F5344CB8AC3E}">
        <p14:creationId xmlns:p14="http://schemas.microsoft.com/office/powerpoint/2010/main" val="278272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89BE-0196-8141-AFF4-F5171AC584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22175DF-A348-8440-96C4-E4D0DCEE44C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081740F-66F5-F34F-BC24-C6542C9F4B50}"/>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0D32A014-C4AC-BE4D-9E3D-96B8B64C0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92019D05-9CA8-3443-A070-4357E36FD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F121196D-234D-9C45-AF49-C5397378C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54875"/>
            <a:ext cx="3240360" cy="593600"/>
          </a:xfrm>
          <a:prstGeom prst="rect">
            <a:avLst/>
          </a:prstGeom>
        </p:spPr>
      </p:pic>
      <p:sp>
        <p:nvSpPr>
          <p:cNvPr id="8" name="TextBox 7">
            <a:extLst>
              <a:ext uri="{FF2B5EF4-FFF2-40B4-BE49-F238E27FC236}">
                <a16:creationId xmlns:a16="http://schemas.microsoft.com/office/drawing/2014/main" id="{C20F0B61-75D5-DB4A-944C-CBE29A27F5AB}"/>
              </a:ext>
            </a:extLst>
          </p:cNvPr>
          <p:cNvSpPr txBox="1"/>
          <p:nvPr/>
        </p:nvSpPr>
        <p:spPr>
          <a:xfrm>
            <a:off x="1002323" y="1354015"/>
            <a:ext cx="10568354" cy="4616648"/>
          </a:xfrm>
          <a:prstGeom prst="rect">
            <a:avLst/>
          </a:prstGeom>
          <a:noFill/>
        </p:spPr>
        <p:txBody>
          <a:bodyPr wrap="square" rtlCol="0">
            <a:spAutoFit/>
          </a:bodyPr>
          <a:lstStyle/>
          <a:p>
            <a:pPr algn="ctr"/>
            <a:r>
              <a:rPr lang="tr-TR" sz="2400" dirty="0">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Başvuru Belgeleri</a:t>
            </a:r>
            <a:endParaRPr lang="tr-TR" sz="2400" b="1" dirty="0">
              <a:solidFill>
                <a:srgbClr val="C00000"/>
              </a:solidFill>
            </a:endParaRPr>
          </a:p>
          <a:p>
            <a:pPr algn="ctr"/>
            <a:endParaRPr lang="tr-TR" b="1" dirty="0">
              <a:solidFill>
                <a:srgbClr val="C00000"/>
              </a:solidFill>
            </a:endParaRPr>
          </a:p>
          <a:p>
            <a:pPr algn="ctr"/>
            <a:r>
              <a:rPr lang="tr-TR" b="1" dirty="0">
                <a:solidFill>
                  <a:srgbClr val="C00000"/>
                </a:solidFill>
              </a:rPr>
              <a:t>*** </a:t>
            </a:r>
            <a:r>
              <a:rPr lang="tr-TR" b="1" dirty="0">
                <a:solidFill>
                  <a:srgbClr val="C00000"/>
                </a:solidFill>
                <a:latin typeface="Times New Roman" panose="02020603050405020304" pitchFamily="18" charset="0"/>
                <a:cs typeface="Times New Roman" panose="02020603050405020304" pitchFamily="18" charset="0"/>
              </a:rPr>
              <a:t>GENEL SAĞLIK SİGORTASI </a:t>
            </a:r>
          </a:p>
          <a:p>
            <a:pPr algn="just"/>
            <a:endParaRPr lang="tr-TR" dirty="0">
              <a:solidFill>
                <a:srgbClr val="C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err="1">
                <a:solidFill>
                  <a:srgbClr val="000000"/>
                </a:solidFill>
                <a:latin typeface="Times New Roman" panose="02020603050405020304" pitchFamily="18" charset="0"/>
                <a:cs typeface="Times New Roman" panose="02020603050405020304" pitchFamily="18" charset="0"/>
              </a:rPr>
              <a:t>Erasmus</a:t>
            </a:r>
            <a:r>
              <a:rPr lang="tr-TR" dirty="0">
                <a:solidFill>
                  <a:srgbClr val="000000"/>
                </a:solidFill>
                <a:latin typeface="Times New Roman" panose="02020603050405020304" pitchFamily="18" charset="0"/>
                <a:cs typeface="Times New Roman" panose="02020603050405020304" pitchFamily="18" charset="0"/>
              </a:rPr>
              <a:t>+ Programı'na katılan tüm öğrencilerin gidecekleri ülkedeki sağlık kurumlarında alacakları tedavileri karşılayacak sağlık sigortasına sahip olmaları gerekmektedir. </a:t>
            </a:r>
            <a:r>
              <a:rPr lang="tr-TR" dirty="0">
                <a:solidFill>
                  <a:srgbClr val="FF0000"/>
                </a:solidFill>
                <a:latin typeface="Times New Roman" panose="02020603050405020304" pitchFamily="18" charset="0"/>
                <a:cs typeface="Times New Roman" panose="02020603050405020304" pitchFamily="18" charset="0"/>
              </a:rPr>
              <a:t>İstenen sağlık sigortası seyahat sağlık sigortası değildir! </a:t>
            </a:r>
            <a:r>
              <a:rPr lang="tr-TR" dirty="0">
                <a:solidFill>
                  <a:srgbClr val="000000"/>
                </a:solidFill>
                <a:latin typeface="Times New Roman" panose="02020603050405020304" pitchFamily="18" charset="0"/>
                <a:cs typeface="Times New Roman" panose="02020603050405020304" pitchFamily="18" charset="0"/>
              </a:rPr>
              <a:t> Sağlık sigortaları Türkiye’de bulunan sigorta firmalarına yaptırılabilir.</a:t>
            </a:r>
          </a:p>
          <a:p>
            <a:pPr algn="just"/>
            <a:endParaRPr lang="tr-TR"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dirty="0">
                <a:solidFill>
                  <a:srgbClr val="000000"/>
                </a:solidFill>
                <a:latin typeface="Times New Roman" panose="02020603050405020304" pitchFamily="18" charset="0"/>
                <a:cs typeface="Times New Roman" panose="02020603050405020304" pitchFamily="18" charset="0"/>
              </a:rPr>
              <a:t>SGK anlaşmalı ülkeler ve sağlık sigortası: Türkiye'nin bazı ülkelerle Sosyal Güvenlik Anlaşması bulunmaktadır. SGK anlaşmalarının içerikleri her ülke için farklı olabilmektedir. Sağlık sigortasını da kapsayan anlaşmalı ülkelerde, öğrenciler eğitim için bulundukları sürede de SGK haklarında bir kesinti olmaksızın gittikleri ülkede sağlık sigortasından yararlanabilmektedirler. Öğrencinin bu hakkından yararlanabilmesi için </a:t>
            </a:r>
            <a:r>
              <a:rPr lang="tr-TR" dirty="0" err="1">
                <a:solidFill>
                  <a:srgbClr val="000000"/>
                </a:solidFill>
                <a:latin typeface="Times New Roman" panose="02020603050405020304" pitchFamily="18" charset="0"/>
                <a:cs typeface="Times New Roman" panose="02020603050405020304" pitchFamily="18" charset="0"/>
              </a:rPr>
              <a:t>SGK’dan</a:t>
            </a:r>
            <a:r>
              <a:rPr lang="tr-TR" dirty="0">
                <a:solidFill>
                  <a:srgbClr val="000000"/>
                </a:solidFill>
                <a:latin typeface="Times New Roman" panose="02020603050405020304" pitchFamily="18" charset="0"/>
                <a:cs typeface="Times New Roman" panose="02020603050405020304" pitchFamily="18" charset="0"/>
              </a:rPr>
              <a:t> her ülke için farklı bir kodu olan bir belge alması gerekmektedir. Sağlık sigortasından yararlanmak için izlemeniz gereken prosedürü lütfen bağlı bulunduğunuz SGK şubesinden öğreniniz.</a:t>
            </a:r>
            <a:r>
              <a:rPr lang="tr-TR" dirty="0">
                <a:solidFill>
                  <a:srgbClr val="000000"/>
                </a:solidFill>
              </a:rPr>
              <a:t> </a:t>
            </a:r>
          </a:p>
          <a:p>
            <a:endParaRPr lang="en-GB" dirty="0"/>
          </a:p>
        </p:txBody>
      </p:sp>
    </p:spTree>
    <p:extLst>
      <p:ext uri="{BB962C8B-B14F-4D97-AF65-F5344CB8AC3E}">
        <p14:creationId xmlns:p14="http://schemas.microsoft.com/office/powerpoint/2010/main" val="39052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892C-926D-0349-834C-ADA5639A33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508736-924E-6944-AF25-2FA54D0252A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112C02A-E177-7B44-B7F3-98C78A7122FE}"/>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2FC13072-7D03-F24D-BF3C-27CB290F0F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61353C84-D71A-6C4F-BA2E-6BF63E8F5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C005995F-F923-EF4F-95A6-E4BF34948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8" name="TextBox 7">
            <a:extLst>
              <a:ext uri="{FF2B5EF4-FFF2-40B4-BE49-F238E27FC236}">
                <a16:creationId xmlns:a16="http://schemas.microsoft.com/office/drawing/2014/main" id="{F5FD8F26-C388-1545-9918-1538EAEC6526}"/>
              </a:ext>
            </a:extLst>
          </p:cNvPr>
          <p:cNvSpPr txBox="1"/>
          <p:nvPr/>
        </p:nvSpPr>
        <p:spPr>
          <a:xfrm>
            <a:off x="1160584" y="1354015"/>
            <a:ext cx="10322170" cy="5109091"/>
          </a:xfrm>
          <a:prstGeom prst="rect">
            <a:avLst/>
          </a:prstGeom>
          <a:noFill/>
        </p:spPr>
        <p:txBody>
          <a:bodyPr wrap="square" rtlCol="0">
            <a:spAutoFit/>
          </a:bodyPr>
          <a:lstStyle/>
          <a:p>
            <a:pPr algn="just"/>
            <a:r>
              <a:rPr lang="tr-TR" b="1" dirty="0">
                <a:solidFill>
                  <a:srgbClr val="FF0000"/>
                </a:solidFill>
                <a:latin typeface="Times New Roman" panose="02020603050405020304" pitchFamily="18" charset="0"/>
                <a:cs typeface="Times New Roman" panose="02020603050405020304" pitchFamily="18" charset="0"/>
              </a:rPr>
              <a:t>                                   ÇEVRİMİÇİ DİL DESTEĞİ: (Online </a:t>
            </a:r>
            <a:r>
              <a:rPr lang="tr-TR" b="1" dirty="0" err="1">
                <a:solidFill>
                  <a:srgbClr val="FF0000"/>
                </a:solidFill>
                <a:latin typeface="Times New Roman" panose="02020603050405020304" pitchFamily="18" charset="0"/>
                <a:cs typeface="Times New Roman" panose="02020603050405020304" pitchFamily="18" charset="0"/>
              </a:rPr>
              <a:t>Linguistic</a:t>
            </a:r>
            <a:r>
              <a:rPr lang="tr-TR" b="1" dirty="0">
                <a:solidFill>
                  <a:srgbClr val="FF0000"/>
                </a:solidFill>
                <a:latin typeface="Times New Roman" panose="02020603050405020304" pitchFamily="18" charset="0"/>
                <a:cs typeface="Times New Roman" panose="02020603050405020304" pitchFamily="18" charset="0"/>
              </a:rPr>
              <a:t> </a:t>
            </a:r>
            <a:r>
              <a:rPr lang="tr-TR" b="1" dirty="0" err="1">
                <a:solidFill>
                  <a:srgbClr val="FF0000"/>
                </a:solidFill>
                <a:latin typeface="Times New Roman" panose="02020603050405020304" pitchFamily="18" charset="0"/>
                <a:cs typeface="Times New Roman" panose="02020603050405020304" pitchFamily="18" charset="0"/>
              </a:rPr>
              <a:t>Support</a:t>
            </a:r>
            <a:r>
              <a:rPr lang="tr-TR" b="1" dirty="0">
                <a:solidFill>
                  <a:srgbClr val="FF0000"/>
                </a:solidFill>
                <a:latin typeface="Times New Roman" panose="02020603050405020304" pitchFamily="18" charset="0"/>
                <a:cs typeface="Times New Roman" panose="02020603050405020304" pitchFamily="18" charset="0"/>
              </a:rPr>
              <a:t>)</a:t>
            </a:r>
          </a:p>
          <a:p>
            <a:pPr algn="just"/>
            <a:endParaRPr lang="tr-TR"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Ø"/>
            </a:pPr>
            <a:r>
              <a:rPr lang="tr-TR" dirty="0">
                <a:latin typeface="Times New Roman" panose="02020603050405020304" pitchFamily="18" charset="0"/>
                <a:ea typeface="Tahoma" panose="020B0604030504040204" pitchFamily="34" charset="0"/>
                <a:cs typeface="Times New Roman" panose="02020603050405020304" pitchFamily="18" charset="0"/>
              </a:rPr>
              <a:t>Öğrenim veya staj hareketliliği gerçekleştirmek için seçilmiş öğrenciler, faaliyetlerine başlamadan önce ve faaliyetlerini tamamladıktan sonra ayrı ayrı olmak üzere, Çevrimiçi Dil Desteği Sistemi üzerinden sınav olurlar. </a:t>
            </a:r>
          </a:p>
          <a:p>
            <a:pPr marL="285750" indent="-285750" algn="just">
              <a:buFont typeface="Wingdings" panose="05000000000000000000" pitchFamily="2" charset="2"/>
              <a:buChar char="Ø"/>
            </a:pPr>
            <a:endParaRPr lang="tr-TR"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tr-TR" b="1" dirty="0">
                <a:latin typeface="Times New Roman" panose="02020603050405020304" pitchFamily="18" charset="0"/>
                <a:ea typeface="Tahoma" panose="020B0604030504040204" pitchFamily="34" charset="0"/>
                <a:cs typeface="Times New Roman" panose="02020603050405020304" pitchFamily="18" charset="0"/>
              </a:rPr>
              <a:t>	</a:t>
            </a:r>
            <a:r>
              <a:rPr lang="tr-TR"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Sınava Nasıl Gireceğim?</a:t>
            </a:r>
          </a:p>
          <a:p>
            <a:pPr algn="just"/>
            <a:endParaRPr lang="tr-TR"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Ø"/>
            </a:pPr>
            <a:r>
              <a:rPr lang="tr-TR" dirty="0">
                <a:latin typeface="Times New Roman" panose="02020603050405020304" pitchFamily="18" charset="0"/>
                <a:ea typeface="Tahoma" panose="020B0604030504040204" pitchFamily="34" charset="0"/>
                <a:cs typeface="Times New Roman" panose="02020603050405020304" pitchFamily="18" charset="0"/>
              </a:rPr>
              <a:t>Çevrimiçi Dil Sınavı hibe sözleşmesi imzalanmadan önce tamamlanmalıdır. Sınava ulaşabilmeniz için </a:t>
            </a:r>
            <a:r>
              <a:rPr lang="tr-TR" dirty="0" err="1">
                <a:latin typeface="Times New Roman" panose="02020603050405020304" pitchFamily="18" charset="0"/>
                <a:ea typeface="Tahoma" panose="020B0604030504040204" pitchFamily="34" charset="0"/>
                <a:cs typeface="Times New Roman" panose="02020603050405020304" pitchFamily="18" charset="0"/>
              </a:rPr>
              <a:t>Erasmus</a:t>
            </a:r>
            <a:r>
              <a:rPr lang="tr-TR" dirty="0">
                <a:latin typeface="Times New Roman" panose="02020603050405020304" pitchFamily="18" charset="0"/>
                <a:ea typeface="Tahoma" panose="020B0604030504040204" pitchFamily="34" charset="0"/>
                <a:cs typeface="Times New Roman" panose="02020603050405020304" pitchFamily="18" charset="0"/>
              </a:rPr>
              <a:t> Ofisi mail adreslerinizi sisteme tanımlayacak ve e-postalarınıza sınav linkinin gönderilmesini sağlayacaktır. Sınav kayıt linki mailinizde </a:t>
            </a:r>
            <a:r>
              <a:rPr lang="tr-TR" dirty="0" err="1">
                <a:latin typeface="Times New Roman" panose="02020603050405020304" pitchFamily="18" charset="0"/>
                <a:ea typeface="Tahoma" panose="020B0604030504040204" pitchFamily="34" charset="0"/>
                <a:cs typeface="Times New Roman" panose="02020603050405020304" pitchFamily="18" charset="0"/>
              </a:rPr>
              <a:t>junk</a:t>
            </a:r>
            <a:r>
              <a:rPr lang="tr-TR" dirty="0">
                <a:latin typeface="Times New Roman" panose="02020603050405020304" pitchFamily="18" charset="0"/>
                <a:ea typeface="Tahoma" panose="020B0604030504040204" pitchFamily="34" charset="0"/>
                <a:cs typeface="Times New Roman" panose="02020603050405020304" pitchFamily="18" charset="0"/>
              </a:rPr>
              <a:t>/</a:t>
            </a:r>
            <a:r>
              <a:rPr lang="tr-TR" dirty="0" err="1">
                <a:latin typeface="Times New Roman" panose="02020603050405020304" pitchFamily="18" charset="0"/>
                <a:ea typeface="Tahoma" panose="020B0604030504040204" pitchFamily="34" charset="0"/>
                <a:cs typeface="Times New Roman" panose="02020603050405020304" pitchFamily="18" charset="0"/>
              </a:rPr>
              <a:t>spam</a:t>
            </a:r>
            <a:r>
              <a:rPr lang="tr-TR" dirty="0">
                <a:latin typeface="Times New Roman" panose="02020603050405020304" pitchFamily="18" charset="0"/>
                <a:ea typeface="Tahoma" panose="020B0604030504040204" pitchFamily="34" charset="0"/>
                <a:cs typeface="Times New Roman" panose="02020603050405020304" pitchFamily="18" charset="0"/>
              </a:rPr>
              <a:t>/gereksiz kutusunda da düşebilir.  </a:t>
            </a:r>
          </a:p>
          <a:p>
            <a:pPr marL="285750" indent="-285750" algn="just">
              <a:buFont typeface="Wingdings" panose="05000000000000000000" pitchFamily="2" charset="2"/>
              <a:buChar char="Ø"/>
            </a:pPr>
            <a:r>
              <a:rPr lang="tr-TR" dirty="0">
                <a:latin typeface="Times New Roman" panose="02020603050405020304" pitchFamily="18" charset="0"/>
                <a:ea typeface="Tahoma" panose="020B0604030504040204" pitchFamily="34" charset="0"/>
                <a:cs typeface="Times New Roman" panose="02020603050405020304" pitchFamily="18" charset="0"/>
              </a:rPr>
              <a:t>Sınav linki e-postanıza geldikten sonra kişisel bilgileriniz ve faaliyet bilgileriniz ile birlikte sisteme kayıt olduktan sonra sınava geçebilirsiniz.  Faaliyet başlangıç ve bitiş tarihlerini doğru yazdığınıza emin olunuz. İkinci dil sınavı belirttiğiniz faaliyet/hareketlilik bitiş tarihine OLS sisteminize otomatik olarak tanımlanacak ve sınav süreniz başlayacaktır.</a:t>
            </a:r>
          </a:p>
          <a:p>
            <a:pPr marL="285750" indent="-285750" algn="just">
              <a:buFont typeface="Wingdings" panose="05000000000000000000" pitchFamily="2" charset="2"/>
              <a:buChar char="Ø"/>
            </a:pPr>
            <a:endParaRPr lang="tr-TR"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tr-TR" b="1" dirty="0">
                <a:latin typeface="Times New Roman" panose="02020603050405020304" pitchFamily="18" charset="0"/>
                <a:ea typeface="Tahoma" panose="020B0604030504040204" pitchFamily="34" charset="0"/>
                <a:cs typeface="Times New Roman" panose="02020603050405020304" pitchFamily="18" charset="0"/>
              </a:rPr>
              <a:t>Önemli Uyarı:</a:t>
            </a:r>
            <a:r>
              <a:rPr lang="tr-TR" dirty="0">
                <a:latin typeface="Times New Roman" panose="02020603050405020304" pitchFamily="18" charset="0"/>
                <a:ea typeface="Tahoma" panose="020B0604030504040204" pitchFamily="34" charset="0"/>
                <a:cs typeface="Times New Roman" panose="02020603050405020304" pitchFamily="18" charset="0"/>
              </a:rPr>
              <a:t> </a:t>
            </a:r>
            <a:r>
              <a:rPr lang="tr-TR"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Dönem uzatan katılımcıların, kendi OLS hesaplarına giriş yaparak faaliyet sürelerini güncellemeleri gerekmektedir</a:t>
            </a:r>
            <a:r>
              <a:rPr lang="tr-TR"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67979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96C4-B80F-AE49-B831-A0C129ED116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A43B3E4-4B81-3149-B183-9EE93E623B1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4473C2A-7BA9-F042-9612-7E513EC6CD83}"/>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398D24B4-0693-2541-AACB-6E18A740D0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4D697871-0E52-194F-8E19-FBC81DB5F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763F15A2-0392-994A-A229-9462D82DF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8" name="TextBox 7">
            <a:extLst>
              <a:ext uri="{FF2B5EF4-FFF2-40B4-BE49-F238E27FC236}">
                <a16:creationId xmlns:a16="http://schemas.microsoft.com/office/drawing/2014/main" id="{4A5192AD-6894-B24D-B5B9-74931C58EB61}"/>
              </a:ext>
            </a:extLst>
          </p:cNvPr>
          <p:cNvSpPr txBox="1"/>
          <p:nvPr/>
        </p:nvSpPr>
        <p:spPr>
          <a:xfrm>
            <a:off x="836613" y="1354015"/>
            <a:ext cx="10188942" cy="4893647"/>
          </a:xfrm>
          <a:prstGeom prst="rect">
            <a:avLst/>
          </a:prstGeom>
          <a:noFill/>
        </p:spPr>
        <p:txBody>
          <a:bodyPr wrap="square" rtlCol="0">
            <a:spAutoFit/>
          </a:bodyPr>
          <a:lstStyle/>
          <a:p>
            <a:pPr algn="just"/>
            <a:r>
              <a:rPr lang="tr-TR" altLang="en-US" b="1" dirty="0">
                <a:solidFill>
                  <a:srgbClr val="FF0000"/>
                </a:solidFill>
                <a:latin typeface="Times New Roman" panose="02020603050405020304" pitchFamily="18" charset="0"/>
                <a:cs typeface="Times New Roman" panose="02020603050405020304" pitchFamily="18" charset="0"/>
              </a:rPr>
              <a:t>                                                                </a:t>
            </a:r>
            <a:r>
              <a:rPr lang="tr-TR" altLang="en-US" sz="2400" b="1" dirty="0">
                <a:solidFill>
                  <a:srgbClr val="FF0000"/>
                </a:solidFill>
                <a:latin typeface="Times New Roman" panose="02020603050405020304" pitchFamily="18" charset="0"/>
                <a:cs typeface="Times New Roman" panose="02020603050405020304" pitchFamily="18" charset="0"/>
              </a:rPr>
              <a:t>Nasıl vize alacağım?</a:t>
            </a:r>
            <a:r>
              <a:rPr lang="tr-TR" altLang="en-US" sz="2400" dirty="0">
                <a:solidFill>
                  <a:srgbClr val="FF0000"/>
                </a:solidFill>
                <a:latin typeface="Times New Roman" panose="02020603050405020304" pitchFamily="18" charset="0"/>
                <a:cs typeface="Times New Roman" panose="02020603050405020304" pitchFamily="18" charset="0"/>
              </a:rPr>
              <a:t> </a:t>
            </a:r>
            <a:endParaRPr lang="tr-TR" alt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Başvuru dosyanız yurtdışındaki üniversiteye iletildikten sonra, sizi misafir edecek olan üniversite </a:t>
            </a:r>
            <a:r>
              <a:rPr lang="tr-TR" altLang="en-US" dirty="0">
                <a:solidFill>
                  <a:srgbClr val="FF0000"/>
                </a:solidFill>
                <a:latin typeface="Times New Roman" panose="02020603050405020304" pitchFamily="18" charset="0"/>
                <a:cs typeface="Times New Roman" panose="02020603050405020304" pitchFamily="18" charset="0"/>
              </a:rPr>
              <a:t>Kabul Mektubunuzu (</a:t>
            </a:r>
            <a:r>
              <a:rPr lang="tr-TR" altLang="en-US" dirty="0" err="1">
                <a:solidFill>
                  <a:srgbClr val="FF0000"/>
                </a:solidFill>
                <a:latin typeface="Times New Roman" panose="02020603050405020304" pitchFamily="18" charset="0"/>
                <a:cs typeface="Times New Roman" panose="02020603050405020304" pitchFamily="18" charset="0"/>
              </a:rPr>
              <a:t>Acceptance</a:t>
            </a:r>
            <a:r>
              <a:rPr lang="tr-TR" altLang="en-US" dirty="0">
                <a:solidFill>
                  <a:srgbClr val="FF0000"/>
                </a:solidFill>
                <a:latin typeface="Times New Roman" panose="02020603050405020304" pitchFamily="18" charset="0"/>
                <a:cs typeface="Times New Roman" panose="02020603050405020304" pitchFamily="18" charset="0"/>
              </a:rPr>
              <a:t> </a:t>
            </a:r>
            <a:r>
              <a:rPr lang="tr-TR" altLang="en-US" dirty="0" err="1">
                <a:solidFill>
                  <a:srgbClr val="FF0000"/>
                </a:solidFill>
                <a:latin typeface="Times New Roman" panose="02020603050405020304" pitchFamily="18" charset="0"/>
                <a:cs typeface="Times New Roman" panose="02020603050405020304" pitchFamily="18" charset="0"/>
              </a:rPr>
              <a:t>Letter</a:t>
            </a:r>
            <a:r>
              <a:rPr lang="tr-TR" altLang="en-US" dirty="0">
                <a:solidFill>
                  <a:srgbClr val="FF0000"/>
                </a:solidFill>
                <a:latin typeface="Times New Roman" panose="02020603050405020304" pitchFamily="18" charset="0"/>
                <a:cs typeface="Times New Roman" panose="02020603050405020304" pitchFamily="18" charset="0"/>
              </a:rPr>
              <a:t>) </a:t>
            </a:r>
            <a:r>
              <a:rPr lang="tr-TR" altLang="en-US" dirty="0">
                <a:latin typeface="Times New Roman" panose="02020603050405020304" pitchFamily="18" charset="0"/>
                <a:cs typeface="Times New Roman" panose="02020603050405020304" pitchFamily="18" charset="0"/>
              </a:rPr>
              <a:t>gönderir.</a:t>
            </a:r>
          </a:p>
          <a:p>
            <a:pPr marL="342900" indent="-342900" algn="just">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Vize için en önemli belge </a:t>
            </a:r>
            <a:r>
              <a:rPr lang="tr-TR" altLang="en-US" dirty="0">
                <a:solidFill>
                  <a:srgbClr val="FF0000"/>
                </a:solidFill>
                <a:latin typeface="Times New Roman" panose="02020603050405020304" pitchFamily="18" charset="0"/>
                <a:cs typeface="Times New Roman" panose="02020603050405020304" pitchFamily="18" charset="0"/>
              </a:rPr>
              <a:t>Kabul Mektubudur</a:t>
            </a:r>
            <a:r>
              <a:rPr lang="tr-TR" altLang="en-US" dirty="0">
                <a:latin typeface="Times New Roman" panose="02020603050405020304" pitchFamily="18" charset="0"/>
                <a:cs typeface="Times New Roman" panose="02020603050405020304" pitchFamily="18" charset="0"/>
              </a:rPr>
              <a:t>.  Bu belge geldikten sonra, ilgili ülkenin Büyükelçiliği / Konsolosluğu ile temasa geçip, vize ile ilgili belgeler toplanarak randevu alınması ve </a:t>
            </a:r>
            <a:r>
              <a:rPr lang="tr-TR" altLang="en-US" b="1" u="sng" dirty="0">
                <a:solidFill>
                  <a:srgbClr val="FF0000"/>
                </a:solidFill>
                <a:latin typeface="Times New Roman" panose="02020603050405020304" pitchFamily="18" charset="0"/>
                <a:cs typeface="Times New Roman" panose="02020603050405020304" pitchFamily="18" charset="0"/>
              </a:rPr>
              <a:t>şahsen</a:t>
            </a:r>
            <a:r>
              <a:rPr lang="tr-TR" altLang="en-US" dirty="0">
                <a:latin typeface="Times New Roman" panose="02020603050405020304" pitchFamily="18" charset="0"/>
                <a:cs typeface="Times New Roman" panose="02020603050405020304" pitchFamily="18" charset="0"/>
              </a:rPr>
              <a:t> başvuru yapılması zorunludur.  </a:t>
            </a:r>
          </a:p>
          <a:p>
            <a:pPr marL="342900" indent="-342900" algn="just">
              <a:buFont typeface="Wingdings" panose="05000000000000000000" pitchFamily="2" charset="2"/>
              <a:buChar char="Ø"/>
            </a:pPr>
            <a:endParaRPr lang="tr-TR" alt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Vize aşamasında gerekli evraklar için Uluslararası Etkinlikler Daire Başkanlığından destek alınır, ancak AB ülkelerinin vize prosedürü gereğince Beykent Üniversitesi </a:t>
            </a:r>
            <a:r>
              <a:rPr lang="tr-TR" altLang="en-US" b="1" u="sng" dirty="0">
                <a:solidFill>
                  <a:srgbClr val="FF0000"/>
                </a:solidFill>
                <a:latin typeface="Times New Roman" panose="02020603050405020304" pitchFamily="18" charset="0"/>
                <a:cs typeface="Times New Roman" panose="02020603050405020304" pitchFamily="18" charset="0"/>
              </a:rPr>
              <a:t>sizin adınıza vizeye başvuramaz.</a:t>
            </a:r>
          </a:p>
          <a:p>
            <a:pPr algn="just"/>
            <a:endParaRPr lang="tr-TR" altLang="en-US" b="1" u="sng"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b="1" dirty="0">
                <a:latin typeface="Times New Roman" panose="02020603050405020304" pitchFamily="18" charset="0"/>
                <a:cs typeface="Times New Roman" panose="02020603050405020304" pitchFamily="18" charset="0"/>
              </a:rPr>
              <a:t>Önemli Not: </a:t>
            </a: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öğrencisi seçildikten hemen sonra gideceğiniz ülkenin konsolosluğunu arayınız. Vize prosedürleri ve istenen belgeler değişime gidilen ülkeye göre değişmektedir. İlgili ülkenin Büyükelçilik/ Konsolosluk web sitesini kontrol ediniz. İstenilen bütün evrakları tamamlamış olmaya çok dikkat ediniz. </a:t>
            </a: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Ofisi tarafından </a:t>
            </a: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öğrencisi olduğunuz ve bu kapsamda size aylık belirlenen hibe miktarı kadar destek verildiğini içeren bir yazıyı büyükelçiliğe iletmeniz vize alınmanız konusunda size kolaylık sağlayabilecektir.</a:t>
            </a:r>
          </a:p>
        </p:txBody>
      </p:sp>
    </p:spTree>
    <p:extLst>
      <p:ext uri="{BB962C8B-B14F-4D97-AF65-F5344CB8AC3E}">
        <p14:creationId xmlns:p14="http://schemas.microsoft.com/office/powerpoint/2010/main" val="78350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E96-2DF9-B444-8958-4EE21F8C2DD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32D3C5-8824-AA4C-A4D0-BD08ECA3A0E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215F98F-172C-9E4C-ABAF-E065A426A08C}"/>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A71EDE76-6FD3-054F-8B43-239538E2B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A1E45CBE-E93B-7841-A629-A800974E8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54DAE386-3B38-6043-89A4-DC7277110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10" name="TextBox 9">
            <a:extLst>
              <a:ext uri="{FF2B5EF4-FFF2-40B4-BE49-F238E27FC236}">
                <a16:creationId xmlns:a16="http://schemas.microsoft.com/office/drawing/2014/main" id="{11D94807-2A97-764D-98A9-3A4737DC7B68}"/>
              </a:ext>
            </a:extLst>
          </p:cNvPr>
          <p:cNvSpPr txBox="1"/>
          <p:nvPr/>
        </p:nvSpPr>
        <p:spPr>
          <a:xfrm>
            <a:off x="1430215" y="1670538"/>
            <a:ext cx="9467973" cy="3231654"/>
          </a:xfrm>
          <a:prstGeom prst="rect">
            <a:avLst/>
          </a:prstGeom>
          <a:noFill/>
        </p:spPr>
        <p:txBody>
          <a:bodyPr wrap="square" rtlCol="0">
            <a:spAutoFit/>
          </a:bodyPr>
          <a:lstStyle/>
          <a:p>
            <a:pPr algn="just"/>
            <a:r>
              <a:rPr lang="tr-TR" altLang="en-US" sz="2400" b="1" dirty="0">
                <a:solidFill>
                  <a:srgbClr val="FF0000"/>
                </a:solidFill>
                <a:latin typeface="Times New Roman" panose="02020603050405020304" pitchFamily="18" charset="0"/>
                <a:cs typeface="Times New Roman" panose="02020603050405020304" pitchFamily="18" charset="0"/>
              </a:rPr>
              <a:t>                                          Nerede kalacağım?</a:t>
            </a:r>
            <a:r>
              <a:rPr lang="tr-TR" altLang="en-US" sz="2400" dirty="0">
                <a:solidFill>
                  <a:srgbClr val="FF0000"/>
                </a:solidFill>
                <a:latin typeface="Times New Roman" panose="02020603050405020304" pitchFamily="18" charset="0"/>
                <a:cs typeface="Times New Roman" panose="02020603050405020304" pitchFamily="18" charset="0"/>
              </a:rPr>
              <a:t> </a:t>
            </a:r>
            <a:endParaRPr lang="tr-TR" altLang="en-US"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alt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Konaklama seçenekleri gidilen ülke ve üniversiteye göre değişir.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b="1" dirty="0" err="1">
                <a:latin typeface="Times New Roman" panose="02020603050405020304" pitchFamily="18" charset="0"/>
                <a:cs typeface="Times New Roman" panose="02020603050405020304" pitchFamily="18" charset="0"/>
              </a:rPr>
              <a:t>Erasmus</a:t>
            </a:r>
            <a:r>
              <a:rPr lang="tr-TR" b="1" dirty="0">
                <a:latin typeface="Times New Roman" panose="02020603050405020304" pitchFamily="18" charset="0"/>
                <a:cs typeface="Times New Roman" panose="02020603050405020304" pitchFamily="18" charset="0"/>
              </a:rPr>
              <a:t> öğrenim dönemim için kalacak yeri ayarlamak için, misafir olunacak üniversite uluslararası öğrenciler için konaklama sağlamak zorunda değildir, </a:t>
            </a:r>
            <a:r>
              <a:rPr lang="tr-TR" dirty="0">
                <a:latin typeface="Times New Roman" panose="02020603050405020304" pitchFamily="18" charset="0"/>
                <a:cs typeface="Times New Roman" panose="02020603050405020304" pitchFamily="18" charset="0"/>
              </a:rPr>
              <a:t>ancak birçoğu, öğrencilerin zamanında başvurmaları durumunda yurt odası ayırır ve kampüs dışında konaklama konusunda bilgi verir. Karşı kurumun Uluslararası Ofis Birimi size nerede kalınabileceği, üniversite ve şehirdeki konaklama imkanları ile ilgili bilgi ve tavsiyeler verecektir. Barınma ile ilgili sunulan bilgileri takip etmeli, </a:t>
            </a:r>
            <a:r>
              <a:rPr lang="tr-TR" b="1" dirty="0">
                <a:latin typeface="Times New Roman" panose="02020603050405020304" pitchFamily="18" charset="0"/>
                <a:cs typeface="Times New Roman" panose="02020603050405020304" pitchFamily="18" charset="0"/>
              </a:rPr>
              <a:t>eğer uygun bir seçenek sunulmuyorsa kendi barınma olanaklarınızı araştırmalısınız.</a:t>
            </a:r>
          </a:p>
        </p:txBody>
      </p:sp>
    </p:spTree>
    <p:extLst>
      <p:ext uri="{BB962C8B-B14F-4D97-AF65-F5344CB8AC3E}">
        <p14:creationId xmlns:p14="http://schemas.microsoft.com/office/powerpoint/2010/main" val="389907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9B13-657F-EC49-90AB-42F6C04ED1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04A743-3225-E447-9894-690B14D6554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A36568A-7F79-7742-89A5-802A147165AC}"/>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F6CD1C76-0594-BE4B-9B1E-A63082FF5C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3"/>
            <a:ext cx="12192000" cy="6858000"/>
          </a:xfrm>
          <a:prstGeom prst="rect">
            <a:avLst/>
          </a:prstGeom>
        </p:spPr>
      </p:pic>
      <p:pic>
        <p:nvPicPr>
          <p:cNvPr id="6" name="Picture 4">
            <a:extLst>
              <a:ext uri="{FF2B5EF4-FFF2-40B4-BE49-F238E27FC236}">
                <a16:creationId xmlns:a16="http://schemas.microsoft.com/office/drawing/2014/main" id="{7553E7C4-177E-6D40-99BB-C215A6DE1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ACC31761-3C6A-694C-A361-8314D773D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8" name="TextBox 7">
            <a:extLst>
              <a:ext uri="{FF2B5EF4-FFF2-40B4-BE49-F238E27FC236}">
                <a16:creationId xmlns:a16="http://schemas.microsoft.com/office/drawing/2014/main" id="{16074ACD-5093-2743-BB91-914FB8BD56E8}"/>
              </a:ext>
            </a:extLst>
          </p:cNvPr>
          <p:cNvSpPr txBox="1"/>
          <p:nvPr/>
        </p:nvSpPr>
        <p:spPr>
          <a:xfrm>
            <a:off x="1820007" y="1700688"/>
            <a:ext cx="8551985" cy="3447098"/>
          </a:xfrm>
          <a:prstGeom prst="rect">
            <a:avLst/>
          </a:prstGeom>
          <a:noFill/>
        </p:spPr>
        <p:txBody>
          <a:bodyPr wrap="square" rtlCol="0">
            <a:spAutoFit/>
          </a:bodyPr>
          <a:lstStyle/>
          <a:p>
            <a:pPr algn="just"/>
            <a:r>
              <a:rPr lang="tr-TR" sz="2000" b="1" dirty="0">
                <a:solidFill>
                  <a:srgbClr val="FF0000"/>
                </a:solidFill>
                <a:latin typeface="Times New Roman" panose="02020603050405020304" pitchFamily="18" charset="0"/>
                <a:cs typeface="Times New Roman" panose="02020603050405020304" pitchFamily="18" charset="0"/>
              </a:rPr>
              <a:t>Geri döndüğünüzde aşağıda ki belgeleri </a:t>
            </a:r>
            <a:r>
              <a:rPr lang="tr-TR" sz="2000" b="1" dirty="0" err="1">
                <a:solidFill>
                  <a:srgbClr val="FF0000"/>
                </a:solidFill>
                <a:latin typeface="Times New Roman" panose="02020603050405020304" pitchFamily="18" charset="0"/>
                <a:cs typeface="Times New Roman" panose="02020603050405020304" pitchFamily="18" charset="0"/>
              </a:rPr>
              <a:t>Erasmus</a:t>
            </a:r>
            <a:r>
              <a:rPr lang="tr-TR" sz="2000" b="1" dirty="0">
                <a:solidFill>
                  <a:srgbClr val="FF0000"/>
                </a:solidFill>
                <a:latin typeface="Times New Roman" panose="02020603050405020304" pitchFamily="18" charset="0"/>
                <a:cs typeface="Times New Roman" panose="02020603050405020304" pitchFamily="18" charset="0"/>
              </a:rPr>
              <a:t> Ofisine teslim ediniz;</a:t>
            </a:r>
          </a:p>
          <a:p>
            <a:pPr algn="just"/>
            <a:endParaRPr lang="tr-TR" sz="20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tr-TR" sz="2000" dirty="0" err="1">
                <a:solidFill>
                  <a:srgbClr val="000000"/>
                </a:solidFill>
                <a:latin typeface="Times New Roman" panose="02020603050405020304" pitchFamily="18" charset="0"/>
                <a:cs typeface="Times New Roman" panose="02020603050405020304" pitchFamily="18" charset="0"/>
              </a:rPr>
              <a:t>Erasmus</a:t>
            </a:r>
            <a:r>
              <a:rPr lang="tr-TR" sz="2000" dirty="0">
                <a:solidFill>
                  <a:srgbClr val="000000"/>
                </a:solidFill>
                <a:latin typeface="Times New Roman" panose="02020603050405020304" pitchFamily="18" charset="0"/>
                <a:cs typeface="Times New Roman" panose="02020603050405020304" pitchFamily="18" charset="0"/>
              </a:rPr>
              <a:t> dönemleri sona eren öğrenciler Türkiye’ye dönerken yanlarında Orijinal Transkriptlerini ve devam sertifikalarını getirmek zorundadır.</a:t>
            </a:r>
          </a:p>
          <a:p>
            <a:pPr marL="285750" indent="-285750" algn="just">
              <a:buFont typeface="Wingdings" panose="05000000000000000000" pitchFamily="2" charset="2"/>
              <a:buChar char="q"/>
            </a:pPr>
            <a:r>
              <a:rPr lang="tr-TR" sz="2000" b="1" dirty="0">
                <a:solidFill>
                  <a:srgbClr val="000000"/>
                </a:solidFill>
                <a:latin typeface="Times New Roman" panose="02020603050405020304" pitchFamily="18" charset="0"/>
                <a:cs typeface="Times New Roman" panose="02020603050405020304" pitchFamily="18" charset="0"/>
              </a:rPr>
              <a:t>Eğitim veya staj süreleri sona eren öğrenciler aşağıda ki evrakları tamamlamak zorundalardır;</a:t>
            </a:r>
          </a:p>
          <a:p>
            <a:pPr marL="285750" indent="-285750" algn="just">
              <a:buFont typeface="Arial" panose="020B0604020202020204" pitchFamily="34" charset="0"/>
              <a:buChar char="•"/>
            </a:pPr>
            <a:endParaRPr lang="tr-TR" sz="2000" b="1"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tr-TR" sz="2000" dirty="0">
                <a:solidFill>
                  <a:srgbClr val="000000"/>
                </a:solidFill>
                <a:latin typeface="Times New Roman" panose="02020603050405020304" pitchFamily="18" charset="0"/>
                <a:cs typeface="Times New Roman" panose="02020603050405020304" pitchFamily="18" charset="0"/>
              </a:rPr>
              <a:t>Öğrenim Nihai Rapor Formu (Online olarak yapılıyor)</a:t>
            </a:r>
          </a:p>
          <a:p>
            <a:pPr marL="285750" indent="-285750" algn="just">
              <a:buFont typeface="Wingdings" panose="05000000000000000000" pitchFamily="2" charset="2"/>
              <a:buChar char="v"/>
            </a:pPr>
            <a:r>
              <a:rPr lang="tr-TR" sz="2000" dirty="0">
                <a:latin typeface="Times New Roman" panose="02020603050405020304" pitchFamily="18" charset="0"/>
                <a:cs typeface="Times New Roman" panose="02020603050405020304" pitchFamily="18" charset="0"/>
              </a:rPr>
              <a:t>Devam sertifikası</a:t>
            </a:r>
          </a:p>
          <a:p>
            <a:pPr marL="285750" indent="-285750" algn="just">
              <a:buFont typeface="Wingdings" panose="05000000000000000000" pitchFamily="2" charset="2"/>
              <a:buChar char="v"/>
            </a:pPr>
            <a:r>
              <a:rPr lang="tr-TR" sz="2000" dirty="0">
                <a:solidFill>
                  <a:srgbClr val="000000"/>
                </a:solidFill>
                <a:latin typeface="Times New Roman" panose="02020603050405020304" pitchFamily="18" charset="0"/>
                <a:cs typeface="Times New Roman" panose="02020603050405020304" pitchFamily="18" charset="0"/>
              </a:rPr>
              <a:t>Transkript</a:t>
            </a:r>
          </a:p>
          <a:p>
            <a:endParaRPr lang="en-GB" dirty="0"/>
          </a:p>
        </p:txBody>
      </p:sp>
    </p:spTree>
    <p:extLst>
      <p:ext uri="{BB962C8B-B14F-4D97-AF65-F5344CB8AC3E}">
        <p14:creationId xmlns:p14="http://schemas.microsoft.com/office/powerpoint/2010/main" val="380630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5A82-7C43-294E-8B38-11A87EE490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3CD132-C1D0-1743-BD9C-94768A3A966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48F0578-1BA1-C242-95A3-631BF60948C4}"/>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F9194F8A-DE1F-FA43-B0F5-FE8165DF5F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861AA3B7-C900-9B41-8781-B1F67877B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A4A9B913-D4EB-6E47-9893-1A7C41BF3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8" name="TextBox 7">
            <a:extLst>
              <a:ext uri="{FF2B5EF4-FFF2-40B4-BE49-F238E27FC236}">
                <a16:creationId xmlns:a16="http://schemas.microsoft.com/office/drawing/2014/main" id="{C4B03155-E188-B243-838C-0D20A5A4AF59}"/>
              </a:ext>
            </a:extLst>
          </p:cNvPr>
          <p:cNvSpPr txBox="1"/>
          <p:nvPr/>
        </p:nvSpPr>
        <p:spPr>
          <a:xfrm>
            <a:off x="1887415" y="1630742"/>
            <a:ext cx="8417170" cy="4431983"/>
          </a:xfrm>
          <a:prstGeom prst="rect">
            <a:avLst/>
          </a:prstGeom>
          <a:noFill/>
        </p:spPr>
        <p:txBody>
          <a:bodyPr wrap="square" rtlCol="0">
            <a:spAutoFit/>
          </a:bodyPr>
          <a:lstStyle/>
          <a:p>
            <a:pPr algn="just"/>
            <a:r>
              <a:rPr lang="tr-TR" b="1" dirty="0"/>
              <a:t>                </a:t>
            </a:r>
            <a:r>
              <a:rPr lang="tr-TR" sz="2400" b="1" dirty="0" err="1">
                <a:solidFill>
                  <a:srgbClr val="FF0000"/>
                </a:solidFill>
                <a:latin typeface="Times New Roman" panose="02020603050405020304" pitchFamily="18" charset="0"/>
                <a:cs typeface="Times New Roman" panose="02020603050405020304" pitchFamily="18" charset="0"/>
              </a:rPr>
              <a:t>Erasmus</a:t>
            </a:r>
            <a:r>
              <a:rPr lang="tr-TR" sz="2400" b="1" dirty="0">
                <a:solidFill>
                  <a:srgbClr val="FF0000"/>
                </a:solidFill>
                <a:latin typeface="Times New Roman" panose="02020603050405020304" pitchFamily="18" charset="0"/>
                <a:cs typeface="Times New Roman" panose="02020603050405020304" pitchFamily="18" charset="0"/>
              </a:rPr>
              <a:t> Kulübü/ESN (</a:t>
            </a:r>
            <a:r>
              <a:rPr lang="tr-TR" sz="2400" b="1" dirty="0" err="1">
                <a:solidFill>
                  <a:srgbClr val="FF0000"/>
                </a:solidFill>
                <a:latin typeface="Times New Roman" panose="02020603050405020304" pitchFamily="18" charset="0"/>
                <a:cs typeface="Times New Roman" panose="02020603050405020304" pitchFamily="18" charset="0"/>
              </a:rPr>
              <a:t>Erasmus</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Students</a:t>
            </a:r>
            <a:r>
              <a:rPr lang="tr-TR" sz="2400" b="1" dirty="0">
                <a:solidFill>
                  <a:srgbClr val="FF0000"/>
                </a:solidFill>
                <a:latin typeface="Times New Roman" panose="02020603050405020304" pitchFamily="18" charset="0"/>
                <a:cs typeface="Times New Roman" panose="02020603050405020304" pitchFamily="18" charset="0"/>
              </a:rPr>
              <a:t> Network)</a:t>
            </a:r>
          </a:p>
          <a:p>
            <a:pPr algn="just"/>
            <a:endParaRPr lang="tr-TR"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Ø"/>
            </a:pPr>
            <a:r>
              <a:rPr lang="tr-TR" sz="2000" dirty="0" err="1">
                <a:latin typeface="Times New Roman" panose="02020603050405020304" pitchFamily="18" charset="0"/>
                <a:ea typeface="Tahoma" panose="020B0604030504040204" pitchFamily="34" charset="0"/>
                <a:cs typeface="Times New Roman" panose="02020603050405020304" pitchFamily="18" charset="0"/>
              </a:rPr>
              <a:t>Erasmus</a:t>
            </a:r>
            <a:r>
              <a:rPr lang="tr-TR" sz="2000" dirty="0">
                <a:latin typeface="Times New Roman" panose="02020603050405020304" pitchFamily="18" charset="0"/>
                <a:ea typeface="Tahoma" panose="020B0604030504040204" pitchFamily="34" charset="0"/>
                <a:cs typeface="Times New Roman" panose="02020603050405020304" pitchFamily="18" charset="0"/>
              </a:rPr>
              <a:t>+ için gidecek ve gelecek olan öğrenci grupları için faaliyetler düzenlemek üzere kurulmuştur. </a:t>
            </a:r>
          </a:p>
          <a:p>
            <a:pPr marL="285750" indent="-285750" algn="just">
              <a:buFont typeface="Wingdings" panose="05000000000000000000" pitchFamily="2" charset="2"/>
              <a:buChar char="Ø"/>
            </a:pPr>
            <a:endParaRPr lang="tr-TR"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Ø"/>
            </a:pPr>
            <a:r>
              <a:rPr lang="tr-TR" sz="2000" dirty="0">
                <a:latin typeface="Times New Roman" panose="02020603050405020304" pitchFamily="18" charset="0"/>
                <a:ea typeface="Tahoma" panose="020B0604030504040204" pitchFamily="34" charset="0"/>
                <a:cs typeface="Times New Roman" panose="02020603050405020304" pitchFamily="18" charset="0"/>
              </a:rPr>
              <a:t>Uyum sağlamaları bakımından yardımcı olmak üzere ülkemize gelen öğrencilere rehberlik eden üniversitemizde eğitim gören öğrencilerden oluşmaktadır. </a:t>
            </a:r>
          </a:p>
          <a:p>
            <a:pPr marL="285750" indent="-285750" algn="just">
              <a:buFont typeface="Wingdings" panose="05000000000000000000" pitchFamily="2" charset="2"/>
              <a:buChar char="Ø"/>
            </a:pPr>
            <a:endParaRPr lang="tr-TR"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Ø"/>
            </a:pPr>
            <a:r>
              <a:rPr lang="tr-TR" sz="2000" dirty="0" err="1">
                <a:latin typeface="Times New Roman" panose="02020603050405020304" pitchFamily="18" charset="0"/>
                <a:ea typeface="Tahoma" panose="020B0604030504040204" pitchFamily="34" charset="0"/>
                <a:cs typeface="Times New Roman" panose="02020603050405020304" pitchFamily="18" charset="0"/>
              </a:rPr>
              <a:t>Erasmus</a:t>
            </a:r>
            <a:r>
              <a:rPr lang="tr-TR" sz="2000" dirty="0">
                <a:latin typeface="Times New Roman" panose="02020603050405020304" pitchFamily="18" charset="0"/>
                <a:ea typeface="Tahoma" panose="020B0604030504040204" pitchFamily="34" charset="0"/>
                <a:cs typeface="Times New Roman" panose="02020603050405020304" pitchFamily="18" charset="0"/>
              </a:rPr>
              <a:t> Kulübü ve ESN piknik, gezi, seminer, toplantı vb. etkinliklerle öğrencilerle buluşacaktır. </a:t>
            </a:r>
          </a:p>
          <a:p>
            <a:pPr marL="285750" indent="-285750" algn="just">
              <a:buFont typeface="Wingdings" panose="05000000000000000000" pitchFamily="2" charset="2"/>
              <a:buChar char="Ø"/>
            </a:pPr>
            <a:endParaRPr lang="tr-TR" sz="2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Ø"/>
            </a:pPr>
            <a:r>
              <a:rPr lang="tr-TR" sz="2000" dirty="0" err="1">
                <a:latin typeface="Times New Roman" panose="02020603050405020304" pitchFamily="18" charset="0"/>
                <a:ea typeface="Tahoma" panose="020B0604030504040204" pitchFamily="34" charset="0"/>
                <a:cs typeface="Times New Roman" panose="02020603050405020304" pitchFamily="18" charset="0"/>
              </a:rPr>
              <a:t>Erasmus</a:t>
            </a:r>
            <a:r>
              <a:rPr lang="tr-TR" sz="2000" dirty="0">
                <a:latin typeface="Times New Roman" panose="02020603050405020304" pitchFamily="18" charset="0"/>
                <a:ea typeface="Tahoma" panose="020B0604030504040204" pitchFamily="34" charset="0"/>
                <a:cs typeface="Times New Roman" panose="02020603050405020304" pitchFamily="18" charset="0"/>
              </a:rPr>
              <a:t> Kulübü ve </a:t>
            </a:r>
            <a:r>
              <a:rPr lang="tr-TR" sz="2000" dirty="0" err="1">
                <a:latin typeface="Times New Roman" panose="02020603050405020304" pitchFamily="18" charset="0"/>
                <a:ea typeface="Tahoma" panose="020B0604030504040204" pitchFamily="34" charset="0"/>
                <a:cs typeface="Times New Roman" panose="02020603050405020304" pitchFamily="18" charset="0"/>
              </a:rPr>
              <a:t>ESN’e</a:t>
            </a:r>
            <a:r>
              <a:rPr lang="tr-TR" sz="2000" dirty="0">
                <a:latin typeface="Times New Roman" panose="02020603050405020304" pitchFamily="18" charset="0"/>
                <a:ea typeface="Tahoma" panose="020B0604030504040204" pitchFamily="34" charset="0"/>
                <a:cs typeface="Times New Roman" panose="02020603050405020304" pitchFamily="18" charset="0"/>
              </a:rPr>
              <a:t> isteyen bütün öğrencilerimiz üye olabilirler. </a:t>
            </a:r>
          </a:p>
          <a:p>
            <a:endParaRPr lang="en-GB" dirty="0"/>
          </a:p>
        </p:txBody>
      </p:sp>
    </p:spTree>
    <p:extLst>
      <p:ext uri="{BB962C8B-B14F-4D97-AF65-F5344CB8AC3E}">
        <p14:creationId xmlns:p14="http://schemas.microsoft.com/office/powerpoint/2010/main" val="5506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8626-6BEA-4D4F-83D6-11F4EBE12D6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C66D233-B98E-CF45-87E7-B8D86068B08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FE858FF-5B90-1046-B595-7DB891F8ABAB}"/>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FD663589-5122-DD45-8241-D5C1972A2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4">
            <a:extLst>
              <a:ext uri="{FF2B5EF4-FFF2-40B4-BE49-F238E27FC236}">
                <a16:creationId xmlns:a16="http://schemas.microsoft.com/office/drawing/2014/main" id="{248011D0-BC64-A340-9377-3A40F074C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8" name="Resim 4">
            <a:extLst>
              <a:ext uri="{FF2B5EF4-FFF2-40B4-BE49-F238E27FC236}">
                <a16:creationId xmlns:a16="http://schemas.microsoft.com/office/drawing/2014/main" id="{69592C81-7E21-9346-B2FD-592B2A4A9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9" name="TextBox 8">
            <a:extLst>
              <a:ext uri="{FF2B5EF4-FFF2-40B4-BE49-F238E27FC236}">
                <a16:creationId xmlns:a16="http://schemas.microsoft.com/office/drawing/2014/main" id="{B14E4C39-5A82-DA41-8475-9A8C079A96F2}"/>
              </a:ext>
            </a:extLst>
          </p:cNvPr>
          <p:cNvSpPr txBox="1"/>
          <p:nvPr/>
        </p:nvSpPr>
        <p:spPr>
          <a:xfrm>
            <a:off x="3016556" y="1661988"/>
            <a:ext cx="5838092" cy="3323987"/>
          </a:xfrm>
          <a:prstGeom prst="rect">
            <a:avLst/>
          </a:prstGeom>
          <a:noFill/>
        </p:spPr>
        <p:txBody>
          <a:bodyPr wrap="square" rtlCol="0">
            <a:spAutoFit/>
          </a:bodyPr>
          <a:lstStyle/>
          <a:p>
            <a:r>
              <a:rPr lang="tr-TR" altLang="en-US" sz="2400" b="1" dirty="0" err="1">
                <a:solidFill>
                  <a:srgbClr val="FF0000"/>
                </a:solidFill>
                <a:latin typeface="Times New Roman" panose="02020603050405020304" pitchFamily="18" charset="0"/>
                <a:cs typeface="Times New Roman" panose="02020603050405020304" pitchFamily="18" charset="0"/>
              </a:rPr>
              <a:t>Erasmus</a:t>
            </a:r>
            <a:r>
              <a:rPr lang="tr-TR" altLang="en-US" sz="2400" b="1" dirty="0">
                <a:solidFill>
                  <a:srgbClr val="FF0000"/>
                </a:solidFill>
                <a:latin typeface="Times New Roman" panose="02020603050405020304" pitchFamily="18" charset="0"/>
                <a:cs typeface="Times New Roman" panose="02020603050405020304" pitchFamily="18" charset="0"/>
              </a:rPr>
              <a:t>+ Programı;</a:t>
            </a:r>
            <a:endParaRPr lang="tr-TR" alt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alt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altLang="en-US" sz="2400" dirty="0">
                <a:latin typeface="Times New Roman" panose="02020603050405020304" pitchFamily="18" charset="0"/>
                <a:cs typeface="Times New Roman" panose="02020603050405020304" pitchFamily="18" charset="0"/>
              </a:rPr>
              <a:t>Bir Yabancı Dil Öğrenme Programı</a:t>
            </a:r>
            <a:r>
              <a:rPr lang="tr-TR" altLang="en-US" sz="2400" b="1" dirty="0">
                <a:solidFill>
                  <a:srgbClr val="FF0000"/>
                </a:solidFill>
                <a:latin typeface="Times New Roman" panose="02020603050405020304" pitchFamily="18" charset="0"/>
                <a:cs typeface="Times New Roman" panose="02020603050405020304" pitchFamily="18" charset="0"/>
              </a:rPr>
              <a:t> Değildir!</a:t>
            </a:r>
          </a:p>
          <a:p>
            <a:pPr marL="342900" indent="-342900">
              <a:buFont typeface="Wingdings" panose="05000000000000000000" pitchFamily="2" charset="2"/>
              <a:buChar char="Ø"/>
            </a:pPr>
            <a:endParaRPr lang="tr-TR" altLang="en-US" sz="2400" b="1"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altLang="en-US" sz="2400" dirty="0">
                <a:latin typeface="Times New Roman" panose="02020603050405020304" pitchFamily="18" charset="0"/>
                <a:cs typeface="Times New Roman" panose="02020603050405020304" pitchFamily="18" charset="0"/>
              </a:rPr>
              <a:t>Bir Burs Programı</a:t>
            </a:r>
            <a:r>
              <a:rPr lang="tr-TR" altLang="en-US" sz="2400" b="1" dirty="0">
                <a:solidFill>
                  <a:srgbClr val="FF0000"/>
                </a:solidFill>
                <a:latin typeface="Times New Roman" panose="02020603050405020304" pitchFamily="18" charset="0"/>
                <a:cs typeface="Times New Roman" panose="02020603050405020304" pitchFamily="18" charset="0"/>
              </a:rPr>
              <a:t> Değildir!</a:t>
            </a:r>
          </a:p>
          <a:p>
            <a:pPr marL="342900" indent="-342900">
              <a:buFont typeface="Wingdings" panose="05000000000000000000" pitchFamily="2" charset="2"/>
              <a:buChar char="Ø"/>
            </a:pPr>
            <a:endParaRPr lang="tr-TR" altLang="en-US" sz="2400" b="1" dirty="0">
              <a:solidFill>
                <a:srgbClr val="FF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altLang="en-US" sz="2400" dirty="0">
                <a:latin typeface="Times New Roman" panose="02020603050405020304" pitchFamily="18" charset="0"/>
                <a:cs typeface="Times New Roman" panose="02020603050405020304" pitchFamily="18" charset="0"/>
              </a:rPr>
              <a:t>Bir Diploma Programı</a:t>
            </a:r>
            <a:r>
              <a:rPr lang="tr-TR" altLang="en-US" sz="2400" b="1" dirty="0">
                <a:solidFill>
                  <a:srgbClr val="FF0000"/>
                </a:solidFill>
                <a:latin typeface="Times New Roman" panose="02020603050405020304" pitchFamily="18" charset="0"/>
                <a:cs typeface="Times New Roman" panose="02020603050405020304" pitchFamily="18" charset="0"/>
              </a:rPr>
              <a:t> Değildir!</a:t>
            </a:r>
            <a:r>
              <a:rPr lang="tr-TR" altLang="en-US" sz="2400" dirty="0">
                <a:latin typeface="Times New Roman" panose="02020603050405020304" pitchFamily="18"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5221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544B-F0C6-8948-96B7-C270E5CDE3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9CA713-8029-3C45-93D6-92C03ADE01D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51D7F54-361D-3F4A-B491-3547B8675898}"/>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C5900D1F-BFB7-0F40-B65F-4AAA3F925E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4">
            <a:extLst>
              <a:ext uri="{FF2B5EF4-FFF2-40B4-BE49-F238E27FC236}">
                <a16:creationId xmlns:a16="http://schemas.microsoft.com/office/drawing/2014/main" id="{B504A8E7-20A8-E946-81C2-CC96F0BD0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D2003F04-F329-B343-A0FA-E3FDDFF4C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
        <p:nvSpPr>
          <p:cNvPr id="8" name="TextBox 7">
            <a:extLst>
              <a:ext uri="{FF2B5EF4-FFF2-40B4-BE49-F238E27FC236}">
                <a16:creationId xmlns:a16="http://schemas.microsoft.com/office/drawing/2014/main" id="{03C6AA7A-B579-8841-90D8-8B27838323E3}"/>
              </a:ext>
            </a:extLst>
          </p:cNvPr>
          <p:cNvSpPr txBox="1"/>
          <p:nvPr/>
        </p:nvSpPr>
        <p:spPr>
          <a:xfrm>
            <a:off x="2180491" y="2407571"/>
            <a:ext cx="8247185" cy="1938992"/>
          </a:xfrm>
          <a:prstGeom prst="rect">
            <a:avLst/>
          </a:prstGeom>
          <a:noFill/>
        </p:spPr>
        <p:txBody>
          <a:bodyPr wrap="square" rtlCol="0">
            <a:spAutoFit/>
          </a:bodyPr>
          <a:lstStyle/>
          <a:p>
            <a:pPr algn="ctr"/>
            <a:r>
              <a:rPr lang="tr-TR" altLang="en-US" sz="2400" b="1" dirty="0">
                <a:solidFill>
                  <a:srgbClr val="FF0000"/>
                </a:solidFill>
                <a:latin typeface="Times New Roman" panose="02020603050405020304" pitchFamily="18" charset="0"/>
                <a:cs typeface="Times New Roman" panose="02020603050405020304" pitchFamily="18" charset="0"/>
              </a:rPr>
              <a:t>TEŞEKKÜR EDERİZ!</a:t>
            </a:r>
          </a:p>
          <a:p>
            <a:pPr algn="ctr"/>
            <a:endParaRPr lang="tr-TR" altLang="en-US" sz="2400" b="1" dirty="0">
              <a:latin typeface="Times New Roman" panose="02020603050405020304" pitchFamily="18" charset="0"/>
              <a:cs typeface="Times New Roman" panose="02020603050405020304" pitchFamily="18" charset="0"/>
            </a:endParaRPr>
          </a:p>
          <a:p>
            <a:pPr algn="ctr"/>
            <a:r>
              <a:rPr lang="tr-TR" altLang="en-US" sz="2400" b="1" dirty="0">
                <a:latin typeface="Times New Roman" panose="02020603050405020304" pitchFamily="18" charset="0"/>
                <a:cs typeface="Times New Roman" panose="02020603050405020304" pitchFamily="18" charset="0"/>
              </a:rPr>
              <a:t>ULUSLARARASI ETKİNLİKLER DAİRE BAŞKANLIĞI</a:t>
            </a:r>
          </a:p>
          <a:p>
            <a:pPr algn="ctr"/>
            <a:endParaRPr lang="tr-TR" altLang="en-US" sz="2400" b="1" dirty="0">
              <a:latin typeface="Times New Roman" panose="02020603050405020304" pitchFamily="18" charset="0"/>
              <a:cs typeface="Times New Roman" panose="02020603050405020304" pitchFamily="18" charset="0"/>
            </a:endParaRPr>
          </a:p>
          <a:p>
            <a:pPr algn="ctr"/>
            <a:r>
              <a:rPr lang="tr-TR" altLang="en-US" sz="2400" b="1" dirty="0" err="1">
                <a:latin typeface="Times New Roman" panose="02020603050405020304" pitchFamily="18" charset="0"/>
                <a:cs typeface="Times New Roman" panose="02020603050405020304" pitchFamily="18" charset="0"/>
              </a:rPr>
              <a:t>erasmus@beykent.edu.tr</a:t>
            </a:r>
            <a:endParaRPr lang="tr-TR" altLang="en-US" sz="2400" b="1" dirty="0">
              <a:latin typeface="Times New Roman" panose="02020603050405020304" pitchFamily="18" charset="0"/>
              <a:cs typeface="Times New Roman" panose="02020603050405020304" pitchFamily="18" charset="0"/>
            </a:endParaRPr>
          </a:p>
        </p:txBody>
      </p:sp>
      <p:pic>
        <p:nvPicPr>
          <p:cNvPr id="9" name="image19.jpeg">
            <a:extLst>
              <a:ext uri="{FF2B5EF4-FFF2-40B4-BE49-F238E27FC236}">
                <a16:creationId xmlns:a16="http://schemas.microsoft.com/office/drawing/2014/main" id="{471E154E-CFB2-6240-84F9-864927C9851F}"/>
              </a:ext>
            </a:extLst>
          </p:cNvPr>
          <p:cNvPicPr/>
          <p:nvPr/>
        </p:nvPicPr>
        <p:blipFill>
          <a:blip r:embed="rId5" cstate="print"/>
          <a:stretch>
            <a:fillRect/>
          </a:stretch>
        </p:blipFill>
        <p:spPr>
          <a:xfrm>
            <a:off x="4212050" y="3961549"/>
            <a:ext cx="432048" cy="385014"/>
          </a:xfrm>
          <a:prstGeom prst="rect">
            <a:avLst/>
          </a:prstGeom>
        </p:spPr>
      </p:pic>
    </p:spTree>
    <p:extLst>
      <p:ext uri="{BB962C8B-B14F-4D97-AF65-F5344CB8AC3E}">
        <p14:creationId xmlns:p14="http://schemas.microsoft.com/office/powerpoint/2010/main" val="227308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69276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3288323" y="5187462"/>
            <a:ext cx="7550423" cy="1670538"/>
          </a:xfrm>
        </p:spPr>
        <p:txBody>
          <a:bodyPr/>
          <a:lstStyle/>
          <a:p>
            <a:br>
              <a:rPr lang="tr-TR" b="1" dirty="0">
                <a:solidFill>
                  <a:srgbClr val="FF0000"/>
                </a:solidFill>
                <a:latin typeface="Times New Roman" panose="02020603050405020304" pitchFamily="18" charset="0"/>
                <a:cs typeface="Times New Roman" panose="02020603050405020304" pitchFamily="18" charset="0"/>
              </a:rPr>
            </a:br>
            <a:endParaRPr lang="tr-TR" dirty="0">
              <a:solidFill>
                <a:srgbClr val="FFFF00"/>
              </a:solidFill>
            </a:endParaRPr>
          </a:p>
        </p:txBody>
      </p:sp>
      <p:pic>
        <p:nvPicPr>
          <p:cNvPr id="6" name="Resim 3">
            <a:extLst>
              <a:ext uri="{FF2B5EF4-FFF2-40B4-BE49-F238E27FC236}">
                <a16:creationId xmlns:a16="http://schemas.microsoft.com/office/drawing/2014/main" id="{8A2BC12F-E706-C545-9AA6-D92A0E5F6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9588"/>
            <a:ext cx="1225588" cy="1167001"/>
          </a:xfrm>
          <a:prstGeom prst="rect">
            <a:avLst/>
          </a:prstGeom>
        </p:spPr>
      </p:pic>
      <p:sp>
        <p:nvSpPr>
          <p:cNvPr id="3" name="TextBox 2">
            <a:extLst>
              <a:ext uri="{FF2B5EF4-FFF2-40B4-BE49-F238E27FC236}">
                <a16:creationId xmlns:a16="http://schemas.microsoft.com/office/drawing/2014/main" id="{A5BB53A7-82BE-1F40-9328-BF188A719AA8}"/>
              </a:ext>
            </a:extLst>
          </p:cNvPr>
          <p:cNvSpPr txBox="1"/>
          <p:nvPr/>
        </p:nvSpPr>
        <p:spPr>
          <a:xfrm>
            <a:off x="4167553" y="3013501"/>
            <a:ext cx="5152292" cy="830997"/>
          </a:xfrm>
          <a:prstGeom prst="rect">
            <a:avLst/>
          </a:prstGeom>
          <a:noFill/>
        </p:spPr>
        <p:txBody>
          <a:bodyPr wrap="square" rtlCol="0">
            <a:spAutoFit/>
          </a:bodyPr>
          <a:lstStyle/>
          <a:p>
            <a:r>
              <a:rPr lang="tr-TR" sz="3000" b="1" dirty="0">
                <a:solidFill>
                  <a:schemeClr val="bg1"/>
                </a:solidFill>
                <a:latin typeface="Times New Roman" panose="02020603050405020304" pitchFamily="18" charset="0"/>
                <a:cs typeface="Times New Roman" panose="02020603050405020304" pitchFamily="18" charset="0"/>
              </a:rPr>
              <a:t>ERASMUS+ Nedir?</a:t>
            </a:r>
          </a:p>
          <a:p>
            <a:endParaRPr lang="en-GB" dirty="0">
              <a:solidFill>
                <a:schemeClr val="bg1"/>
              </a:solidFill>
            </a:endParaRPr>
          </a:p>
        </p:txBody>
      </p:sp>
      <p:sp>
        <p:nvSpPr>
          <p:cNvPr id="7" name="TextBox 6">
            <a:extLst>
              <a:ext uri="{FF2B5EF4-FFF2-40B4-BE49-F238E27FC236}">
                <a16:creationId xmlns:a16="http://schemas.microsoft.com/office/drawing/2014/main" id="{448CE6E3-366A-FB4B-ACDB-9F04AC3DD6D2}"/>
              </a:ext>
            </a:extLst>
          </p:cNvPr>
          <p:cNvSpPr txBox="1"/>
          <p:nvPr/>
        </p:nvSpPr>
        <p:spPr>
          <a:xfrm>
            <a:off x="1353254" y="1566175"/>
            <a:ext cx="9742638" cy="5092237"/>
          </a:xfrm>
          <a:prstGeom prst="rect">
            <a:avLst/>
          </a:prstGeom>
          <a:noFill/>
        </p:spPr>
        <p:txBody>
          <a:bodyPr wrap="square" rtlCol="0">
            <a:spAutoFit/>
          </a:bodyPr>
          <a:lstStyle/>
          <a:p>
            <a:endParaRPr lang="en-GB" dirty="0"/>
          </a:p>
        </p:txBody>
      </p:sp>
      <p:pic>
        <p:nvPicPr>
          <p:cNvPr id="8" name="Resim 4">
            <a:extLst>
              <a:ext uri="{FF2B5EF4-FFF2-40B4-BE49-F238E27FC236}">
                <a16:creationId xmlns:a16="http://schemas.microsoft.com/office/drawing/2014/main" id="{5EEFB1CA-32BD-3C42-977A-9AE4E8D413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706" y="6147066"/>
            <a:ext cx="3880855" cy="710932"/>
          </a:xfrm>
          <a:prstGeom prst="rect">
            <a:avLst/>
          </a:prstGeom>
        </p:spPr>
      </p:pic>
    </p:spTree>
    <p:extLst>
      <p:ext uri="{BB962C8B-B14F-4D97-AF65-F5344CB8AC3E}">
        <p14:creationId xmlns:p14="http://schemas.microsoft.com/office/powerpoint/2010/main" val="153698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p:cNvSpPr>
            <a:spLocks noGrp="1"/>
          </p:cNvSpPr>
          <p:nvPr>
            <p:ph idx="1"/>
          </p:nvPr>
        </p:nvSpPr>
        <p:spPr>
          <a:xfrm>
            <a:off x="931985" y="1477108"/>
            <a:ext cx="9866103" cy="4484077"/>
          </a:xfrm>
        </p:spPr>
        <p:txBody>
          <a:bodyPr>
            <a:normAutofit fontScale="85000" lnSpcReduction="20000"/>
          </a:bodyPr>
          <a:lstStyle/>
          <a:p>
            <a:pPr marL="285750" indent="-285750" algn="just">
              <a:buFont typeface="Wingdings" panose="05000000000000000000" pitchFamily="2" charset="2"/>
              <a:buChar char="Ø"/>
            </a:pPr>
            <a:r>
              <a:rPr lang="tr-TR" dirty="0" err="1">
                <a:latin typeface="Times New Roman" panose="02020603050405020304" pitchFamily="18" charset="0"/>
                <a:cs typeface="Times New Roman" panose="02020603050405020304" pitchFamily="18" charset="0"/>
              </a:rPr>
              <a:t>Erasmus</a:t>
            </a:r>
            <a:r>
              <a:rPr lang="tr-TR" dirty="0">
                <a:latin typeface="Times New Roman" panose="02020603050405020304" pitchFamily="18" charset="0"/>
                <a:cs typeface="Times New Roman" panose="02020603050405020304" pitchFamily="18" charset="0"/>
              </a:rPr>
              <a:t>+ programı, yükseköğretim kurumlarının birbirleri ile işbirliği yapmalarını teşvik etmeye yönelik bir Avrupa Birliği programıdır. Avrupa Birliği ülkeleri ile Türkiye’deki yükseköğretim kurumları arasında kısa süreli öğrenci ve personel değişimi ile yükseköğretim kurumunda kayıtlı öğrencinin yurt dışındaki bir işletmede ya da organizasyonda mesleki eğitim alma / çalışma deneyimi kazanmasını sağlamayı amaçlamaktadır.</a:t>
            </a:r>
          </a:p>
          <a:p>
            <a:pPr lvl="0" algn="just" eaLnBrk="0" fontAlgn="base" hangingPunct="0">
              <a:lnSpc>
                <a:spcPct val="100000"/>
              </a:lnSpc>
              <a:spcBef>
                <a:spcPct val="0"/>
              </a:spcBef>
              <a:spcAft>
                <a:spcPct val="0"/>
              </a:spcAft>
            </a:pPr>
            <a:endParaRPr lang="tr-TR" dirty="0">
              <a:latin typeface="Times New Roman" panose="02020603050405020304" pitchFamily="18" charset="0"/>
              <a:cs typeface="Times New Roman" panose="02020603050405020304" pitchFamily="18" charset="0"/>
            </a:endParaRPr>
          </a:p>
          <a:p>
            <a:pPr marL="285750" lvl="0" indent="-285750" algn="just" eaLnBrk="0" fontAlgn="base" hangingPunct="0">
              <a:lnSpc>
                <a:spcPct val="100000"/>
              </a:lnSpc>
              <a:spcBef>
                <a:spcPct val="0"/>
              </a:spcBef>
              <a:spcAft>
                <a:spcPct val="0"/>
              </a:spcAf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Yükseköğretim kurumlarının birbirleri ile ortak projeler üretip hayata geçirmeleri; kısa süreli öğrenci ve personel değişimi yapabilmeleri için karşılıksız mali destek sağlamaktadır.</a:t>
            </a:r>
          </a:p>
          <a:p>
            <a:pPr marL="285750" lvl="0" indent="-285750" algn="just" eaLnBrk="0" fontAlgn="base" hangingPunct="0">
              <a:lnSpc>
                <a:spcPct val="100000"/>
              </a:lnSpc>
              <a:spcBef>
                <a:spcPct val="0"/>
              </a:spcBef>
              <a:spcAft>
                <a:spcPct val="0"/>
              </a:spcAft>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lvl="0" indent="-285750" algn="just" eaLnBrk="0" fontAlgn="base" hangingPunct="0">
              <a:lnSpc>
                <a:spcPct val="100000"/>
              </a:lnSpc>
              <a:spcBef>
                <a:spcPct val="0"/>
              </a:spcBef>
              <a:spcAft>
                <a:spcPct val="0"/>
              </a:spcAf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Programın amacı Avrupa'da yüksek öğretimin kalitesini artırmak ve Avrupa boyutunu güçlendirmektir.</a:t>
            </a:r>
          </a:p>
          <a:p>
            <a:pPr marL="0" indent="0">
              <a:buNone/>
            </a:pPr>
            <a:endParaRPr lang="tr-TR" dirty="0"/>
          </a:p>
        </p:txBody>
      </p:sp>
      <p:pic>
        <p:nvPicPr>
          <p:cNvPr id="8" name="Picture 4">
            <a:extLst>
              <a:ext uri="{FF2B5EF4-FFF2-40B4-BE49-F238E27FC236}">
                <a16:creationId xmlns:a16="http://schemas.microsoft.com/office/drawing/2014/main" id="{B93746C1-1E91-B847-9917-D266D9250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9" name="Resim 4">
            <a:extLst>
              <a:ext uri="{FF2B5EF4-FFF2-40B4-BE49-F238E27FC236}">
                <a16:creationId xmlns:a16="http://schemas.microsoft.com/office/drawing/2014/main" id="{5FB70C2F-DA9B-8C45-913D-1D72D081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64400"/>
            <a:ext cx="3240360" cy="593600"/>
          </a:xfrm>
          <a:prstGeom prst="rect">
            <a:avLst/>
          </a:prstGeom>
        </p:spPr>
      </p:pic>
    </p:spTree>
    <p:extLst>
      <p:ext uri="{BB962C8B-B14F-4D97-AF65-F5344CB8AC3E}">
        <p14:creationId xmlns:p14="http://schemas.microsoft.com/office/powerpoint/2010/main" val="351400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3"/>
            <a:ext cx="12192000" cy="6858000"/>
          </a:xfrm>
          <a:prstGeom prst="rect">
            <a:avLst/>
          </a:prstGeom>
        </p:spPr>
      </p:pic>
      <p:sp>
        <p:nvSpPr>
          <p:cNvPr id="5" name="İçerik Yer Tutucusu 4"/>
          <p:cNvSpPr>
            <a:spLocks noGrp="1"/>
          </p:cNvSpPr>
          <p:nvPr>
            <p:ph idx="1"/>
          </p:nvPr>
        </p:nvSpPr>
        <p:spPr>
          <a:xfrm>
            <a:off x="1101968" y="1663724"/>
            <a:ext cx="9495693" cy="4290646"/>
          </a:xfrm>
        </p:spPr>
        <p:txBody>
          <a:bodyPr>
            <a:normAutofit fontScale="32500" lnSpcReduction="20000"/>
          </a:bodyPr>
          <a:lstStyle/>
          <a:p>
            <a:pPr algn="ctr">
              <a:buNone/>
            </a:pPr>
            <a:r>
              <a:rPr lang="tr-TR" altLang="en-US" sz="8000" b="1" dirty="0" err="1">
                <a:solidFill>
                  <a:srgbClr val="FF0000"/>
                </a:solidFill>
                <a:latin typeface="Times New Roman" panose="02020603050405020304" pitchFamily="18" charset="0"/>
                <a:cs typeface="Times New Roman" panose="02020603050405020304" pitchFamily="18" charset="0"/>
              </a:rPr>
              <a:t>Erasmus</a:t>
            </a:r>
            <a:r>
              <a:rPr lang="tr-TR" altLang="en-US" sz="8000" b="1" dirty="0">
                <a:solidFill>
                  <a:srgbClr val="FF0000"/>
                </a:solidFill>
                <a:latin typeface="Times New Roman" panose="02020603050405020304" pitchFamily="18" charset="0"/>
                <a:cs typeface="Times New Roman" panose="02020603050405020304" pitchFamily="18" charset="0"/>
              </a:rPr>
              <a:t>+ Programı Neler Kazandırır?</a:t>
            </a:r>
            <a:endParaRPr lang="tr-TR" sz="8000" dirty="0">
              <a:solidFill>
                <a:srgbClr val="FF0000"/>
              </a:solidFill>
              <a:latin typeface="Times New Roman" panose="02020603050405020304" pitchFamily="18" charset="0"/>
              <a:cs typeface="Times New Roman" panose="02020603050405020304" pitchFamily="18" charset="0"/>
            </a:endParaRPr>
          </a:p>
          <a:p>
            <a:pPr algn="ctr">
              <a:buFont typeface="Wingdings 2" panose="05020102010507070707" pitchFamily="18" charset="2"/>
              <a:buNone/>
            </a:pPr>
            <a:endParaRPr lang="tr-TR" altLang="en-US" sz="80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Yurtdışı deneyimi </a:t>
            </a: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Farklı kültürlü ortamda ders işleme </a:t>
            </a: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Değişik kültürleri tanıma </a:t>
            </a: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Kendi kültürünü tanıtma </a:t>
            </a: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Yeni u</a:t>
            </a:r>
            <a:r>
              <a:rPr lang="tr-TR" sz="8000" dirty="0">
                <a:latin typeface="Times New Roman" panose="02020603050405020304" pitchFamily="18" charset="0"/>
                <a:cs typeface="Times New Roman" panose="02020603050405020304" pitchFamily="18" charset="0"/>
              </a:rPr>
              <a:t>luslararası</a:t>
            </a:r>
            <a:r>
              <a:rPr lang="tr-TR" sz="8000" b="1" dirty="0">
                <a:ln>
                  <a:solidFill>
                    <a:schemeClr val="tx1"/>
                  </a:solidFill>
                </a:ln>
                <a:latin typeface="Calibri" panose="020F0502020204030204" pitchFamily="34" charset="0"/>
              </a:rPr>
              <a:t> </a:t>
            </a:r>
            <a:r>
              <a:rPr lang="tr-TR" altLang="en-US" sz="8000" dirty="0">
                <a:latin typeface="Times New Roman" panose="02020603050405020304" pitchFamily="18" charset="0"/>
                <a:cs typeface="Times New Roman" panose="02020603050405020304" pitchFamily="18" charset="0"/>
              </a:rPr>
              <a:t>arkadaşlar edinme </a:t>
            </a: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Eğitim sonrası iş/mesleki bağlantılar </a:t>
            </a:r>
          </a:p>
          <a:p>
            <a:pPr marL="342900" indent="-342900">
              <a:buFont typeface="Wingdings" panose="05000000000000000000" pitchFamily="2" charset="2"/>
              <a:buChar char="Ø"/>
            </a:pPr>
            <a:r>
              <a:rPr lang="tr-TR" altLang="en-US" sz="8000" dirty="0">
                <a:latin typeface="Times New Roman" panose="02020603050405020304" pitchFamily="18" charset="0"/>
                <a:cs typeface="Times New Roman" panose="02020603050405020304" pitchFamily="18" charset="0"/>
              </a:rPr>
              <a:t>Farklı bir üniversitede öğrenci olabilme</a:t>
            </a:r>
          </a:p>
          <a:p>
            <a:pPr marL="342900" indent="-342900">
              <a:buFont typeface="Wingdings" panose="05000000000000000000" pitchFamily="2" charset="2"/>
              <a:buChar char="Ø"/>
            </a:pPr>
            <a:r>
              <a:rPr lang="tr-TR" sz="8000" dirty="0">
                <a:latin typeface="Times New Roman" panose="02020603050405020304" pitchFamily="18" charset="0"/>
                <a:cs typeface="Times New Roman" panose="02020603050405020304" pitchFamily="18" charset="0"/>
              </a:rPr>
              <a:t>Yabancı dili geliştirme/</a:t>
            </a:r>
            <a:r>
              <a:rPr lang="tr-TR" sz="8000" b="1" dirty="0">
                <a:ln>
                  <a:solidFill>
                    <a:schemeClr val="tx1"/>
                  </a:solidFill>
                </a:ln>
                <a:latin typeface="Calibri" panose="020F0502020204030204" pitchFamily="34" charset="0"/>
              </a:rPr>
              <a:t> </a:t>
            </a:r>
            <a:r>
              <a:rPr lang="tr-TR" sz="8000" dirty="0">
                <a:latin typeface="Times New Roman" panose="02020603050405020304" pitchFamily="18" charset="0"/>
                <a:cs typeface="Times New Roman" panose="02020603050405020304" pitchFamily="18" charset="0"/>
              </a:rPr>
              <a:t>Özgüveni</a:t>
            </a:r>
            <a:r>
              <a:rPr lang="tr-TR" sz="8000" b="1" dirty="0">
                <a:ln>
                  <a:solidFill>
                    <a:schemeClr val="tx1"/>
                  </a:solidFill>
                </a:ln>
                <a:latin typeface="Calibri" panose="020F0502020204030204" pitchFamily="34" charset="0"/>
              </a:rPr>
              <a:t> </a:t>
            </a:r>
            <a:r>
              <a:rPr lang="tr-TR" sz="8000" dirty="0">
                <a:latin typeface="Times New Roman" panose="02020603050405020304" pitchFamily="18" charset="0"/>
                <a:cs typeface="Times New Roman" panose="02020603050405020304" pitchFamily="18" charset="0"/>
              </a:rPr>
              <a:t>artırma</a:t>
            </a:r>
          </a:p>
          <a:p>
            <a:endParaRPr lang="tr-TR" b="1" dirty="0">
              <a:latin typeface="Times New Roman" panose="02020603050405020304" pitchFamily="18" charset="0"/>
              <a:cs typeface="Times New Roman" panose="02020603050405020304" pitchFamily="18" charset="0"/>
            </a:endParaRPr>
          </a:p>
        </p:txBody>
      </p:sp>
      <p:pic>
        <p:nvPicPr>
          <p:cNvPr id="8" name="Picture 4">
            <a:extLst>
              <a:ext uri="{FF2B5EF4-FFF2-40B4-BE49-F238E27FC236}">
                <a16:creationId xmlns:a16="http://schemas.microsoft.com/office/drawing/2014/main" id="{1543B9C1-4ADF-1F45-AFCF-0A001CA8B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9" name="Resim 4">
            <a:extLst>
              <a:ext uri="{FF2B5EF4-FFF2-40B4-BE49-F238E27FC236}">
                <a16:creationId xmlns:a16="http://schemas.microsoft.com/office/drawing/2014/main" id="{6C6AE0E4-67A0-5042-9CA0-038A4250F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527" y="6259637"/>
            <a:ext cx="3240360" cy="593600"/>
          </a:xfrm>
          <a:prstGeom prst="rect">
            <a:avLst/>
          </a:prstGeom>
        </p:spPr>
      </p:pic>
    </p:spTree>
    <p:extLst>
      <p:ext uri="{BB962C8B-B14F-4D97-AF65-F5344CB8AC3E}">
        <p14:creationId xmlns:p14="http://schemas.microsoft.com/office/powerpoint/2010/main" val="22104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İçerik Yer Tutucusu 4"/>
          <p:cNvSpPr>
            <a:spLocks noGrp="1"/>
          </p:cNvSpPr>
          <p:nvPr>
            <p:ph idx="4294967295"/>
          </p:nvPr>
        </p:nvSpPr>
        <p:spPr>
          <a:xfrm>
            <a:off x="1195754" y="1354015"/>
            <a:ext cx="9566031" cy="5363308"/>
          </a:xfrm>
        </p:spPr>
        <p:txBody>
          <a:bodyPr>
            <a:normAutofit fontScale="70000" lnSpcReduction="20000"/>
          </a:bodyPr>
          <a:lstStyle/>
          <a:p>
            <a:pPr marL="0" indent="0" algn="just">
              <a:buNone/>
            </a:pPr>
            <a:r>
              <a:rPr lang="tr-TR" b="1" dirty="0">
                <a:solidFill>
                  <a:srgbClr val="FF0000"/>
                </a:solidFill>
                <a:latin typeface="Times New Roman" panose="02020603050405020304" pitchFamily="18" charset="0"/>
                <a:cs typeface="Times New Roman" panose="02020603050405020304" pitchFamily="18" charset="0"/>
              </a:rPr>
              <a:t>                                                    </a:t>
            </a:r>
            <a:r>
              <a:rPr lang="tr-TR" sz="4300" b="1" dirty="0">
                <a:solidFill>
                  <a:srgbClr val="FF0000"/>
                </a:solidFill>
                <a:latin typeface="Times New Roman" panose="02020603050405020304" pitchFamily="18" charset="0"/>
                <a:cs typeface="Times New Roman" panose="02020603050405020304" pitchFamily="18" charset="0"/>
              </a:rPr>
              <a:t>Başvuru Koşulları</a:t>
            </a:r>
            <a:endParaRPr lang="tr-T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Öğrencinin yükseköğretim kurumu bünyesinde örgün eğitim kademelerinin herhangi birinde (Lisans, Ön Lisans veya Yüksek Lisans/Doktora) kayıtlı ve tam zamanlı öğrencisi olması gerekiyor.</a:t>
            </a:r>
            <a:r>
              <a:rPr lang="tr-TR" dirty="0">
                <a:solidFill>
                  <a:srgbClr val="000000"/>
                </a:solidFill>
                <a:latin typeface="Times New Roman" panose="02020603050405020304" pitchFamily="18" charset="0"/>
                <a:cs typeface="Times New Roman" panose="02020603050405020304" pitchFamily="18" charset="0"/>
              </a:rPr>
              <a:t> </a:t>
            </a:r>
          </a:p>
          <a:p>
            <a:pPr algn="just"/>
            <a:endParaRPr lang="tr-TR"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a:solidFill>
                  <a:srgbClr val="000000"/>
                </a:solidFill>
                <a:latin typeface="Times New Roman" panose="02020603050405020304" pitchFamily="18" charset="0"/>
                <a:cs typeface="Times New Roman" panose="02020603050405020304" pitchFamily="18" charset="0"/>
              </a:rPr>
              <a:t>Üniversitemiz öğrencileri, </a:t>
            </a:r>
            <a:r>
              <a:rPr lang="tr-TR" dirty="0" err="1">
                <a:solidFill>
                  <a:srgbClr val="000000"/>
                </a:solidFill>
                <a:latin typeface="Times New Roman" panose="02020603050405020304" pitchFamily="18" charset="0"/>
                <a:cs typeface="Times New Roman" panose="02020603050405020304" pitchFamily="18" charset="0"/>
              </a:rPr>
              <a:t>Erasmus</a:t>
            </a:r>
            <a:r>
              <a:rPr lang="tr-TR" dirty="0">
                <a:solidFill>
                  <a:srgbClr val="000000"/>
                </a:solidFill>
                <a:latin typeface="Times New Roman" panose="02020603050405020304" pitchFamily="18" charset="0"/>
                <a:cs typeface="Times New Roman" panose="02020603050405020304" pitchFamily="18" charset="0"/>
              </a:rPr>
              <a:t>+ programı kapsamında 2. sınıftan itibaren, Avrupa Birliği'ne üye ülkelerdeki seçkin üniversitelerle imzaladığımız değişim anlaşmaları kapsamındaki ve kontenjanlarımız dahilinde, eğitimlerinin 1 yarıyıl ya da 1 yılını yurtdışında geçirebilmektedirler. </a:t>
            </a:r>
            <a:r>
              <a:rPr lang="tr-TR" altLang="en-US" dirty="0">
                <a:latin typeface="Times New Roman" panose="02020603050405020304" pitchFamily="18" charset="0"/>
                <a:cs typeface="Times New Roman" panose="02020603050405020304" pitchFamily="18" charset="0"/>
              </a:rPr>
              <a:t>(2-12 ay arasında planlanmış olması halinde tamamlayıcı bir staj dönemi dâhildir). </a:t>
            </a:r>
          </a:p>
          <a:p>
            <a:pPr marL="285750" indent="-285750" algn="just">
              <a:buFont typeface="Wingdings" panose="05000000000000000000" pitchFamily="2" charset="2"/>
              <a:buChar char="Ø"/>
            </a:pPr>
            <a:endParaRPr lang="tr-TR" alt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a:solidFill>
                  <a:srgbClr val="000000"/>
                </a:solidFill>
                <a:latin typeface="Times New Roman" panose="02020603050405020304" pitchFamily="18" charset="0"/>
                <a:cs typeface="Times New Roman" panose="02020603050405020304" pitchFamily="18" charset="0"/>
              </a:rPr>
              <a:t>Programa başvurmak için tek şart, Ön Lisans ve Lisans öğrencilerimizin ağırlıklı not ortalamasının en az </a:t>
            </a:r>
            <a:r>
              <a:rPr lang="tr-TR" u="sng" dirty="0">
                <a:solidFill>
                  <a:srgbClr val="FF0000"/>
                </a:solidFill>
                <a:latin typeface="Times New Roman" panose="02020603050405020304" pitchFamily="18" charset="0"/>
                <a:cs typeface="Times New Roman" panose="02020603050405020304" pitchFamily="18" charset="0"/>
              </a:rPr>
              <a:t>2,20</a:t>
            </a:r>
            <a:r>
              <a:rPr lang="tr-TR" dirty="0">
                <a:solidFill>
                  <a:srgbClr val="000000"/>
                </a:solidFill>
                <a:latin typeface="Times New Roman" panose="02020603050405020304" pitchFamily="18" charset="0"/>
                <a:cs typeface="Times New Roman" panose="02020603050405020304" pitchFamily="18" charset="0"/>
              </a:rPr>
              <a:t> , Yüksek Lisans ve Doktora öğrencilerinin de en az </a:t>
            </a:r>
            <a:r>
              <a:rPr lang="tr-TR" u="sng" dirty="0">
                <a:solidFill>
                  <a:srgbClr val="FF0000"/>
                </a:solidFill>
                <a:latin typeface="Times New Roman" panose="02020603050405020304" pitchFamily="18" charset="0"/>
                <a:cs typeface="Times New Roman" panose="02020603050405020304" pitchFamily="18" charset="0"/>
              </a:rPr>
              <a:t>2.50</a:t>
            </a:r>
            <a:r>
              <a:rPr lang="tr-TR" dirty="0">
                <a:solidFill>
                  <a:srgbClr val="000000"/>
                </a:solidFill>
                <a:latin typeface="Times New Roman" panose="02020603050405020304" pitchFamily="18" charset="0"/>
                <a:cs typeface="Times New Roman" panose="02020603050405020304" pitchFamily="18" charset="0"/>
              </a:rPr>
              <a:t> olmasıdır. Değerlendirme %50 </a:t>
            </a:r>
            <a:r>
              <a:rPr lang="tr-TR" dirty="0" err="1">
                <a:solidFill>
                  <a:srgbClr val="000000"/>
                </a:solidFill>
                <a:latin typeface="Times New Roman" panose="02020603050405020304" pitchFamily="18" charset="0"/>
                <a:cs typeface="Times New Roman" panose="02020603050405020304" pitchFamily="18" charset="0"/>
              </a:rPr>
              <a:t>Erasmus</a:t>
            </a:r>
            <a:r>
              <a:rPr lang="tr-TR" dirty="0">
                <a:solidFill>
                  <a:srgbClr val="000000"/>
                </a:solidFill>
                <a:latin typeface="Times New Roman" panose="02020603050405020304" pitchFamily="18" charset="0"/>
                <a:cs typeface="Times New Roman" panose="02020603050405020304" pitchFamily="18" charset="0"/>
              </a:rPr>
              <a:t> İngilizce Sınavı Notu, %50 Transkript notu dikkate alınarak yapılmaktadır. </a:t>
            </a:r>
          </a:p>
          <a:p>
            <a:pPr marL="285750" indent="-285750" algn="just">
              <a:buFont typeface="Wingdings" panose="05000000000000000000" pitchFamily="2" charset="2"/>
              <a:buChar char="Ø"/>
            </a:pPr>
            <a:endParaRPr lang="tr-TR"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dirty="0">
                <a:solidFill>
                  <a:srgbClr val="000000"/>
                </a:solidFill>
                <a:latin typeface="Times New Roman" panose="02020603050405020304" pitchFamily="18" charset="0"/>
                <a:cs typeface="Times New Roman" panose="02020603050405020304" pitchFamily="18" charset="0"/>
              </a:rPr>
              <a:t>Üstelik programdan yararlanmaya hak kazanan öğrencilerimize gidilen ülkedeki yaşam giderlerine göre aylık 450 Euro dan 750 Euro ya kadar karşılıksız hibe verilmektedir.</a:t>
            </a:r>
            <a:endParaRPr lang="tr-TR" dirty="0">
              <a:latin typeface="Times New Roman" panose="02020603050405020304" pitchFamily="18" charset="0"/>
              <a:cs typeface="Times New Roman" panose="02020603050405020304" pitchFamily="18" charset="0"/>
            </a:endParaRPr>
          </a:p>
          <a:p>
            <a:pPr marL="0" indent="0">
              <a:buNone/>
            </a:pPr>
            <a:endParaRPr lang="tr-TR" dirty="0"/>
          </a:p>
        </p:txBody>
      </p:sp>
      <p:pic>
        <p:nvPicPr>
          <p:cNvPr id="9" name="Picture 4">
            <a:extLst>
              <a:ext uri="{FF2B5EF4-FFF2-40B4-BE49-F238E27FC236}">
                <a16:creationId xmlns:a16="http://schemas.microsoft.com/office/drawing/2014/main" id="{19AF3A04-808B-194B-B516-497579D6F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spTree>
    <p:extLst>
      <p:ext uri="{BB962C8B-B14F-4D97-AF65-F5344CB8AC3E}">
        <p14:creationId xmlns:p14="http://schemas.microsoft.com/office/powerpoint/2010/main" val="10108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İçerik Yer Tutucusu 4"/>
          <p:cNvSpPr>
            <a:spLocks noGrp="1"/>
          </p:cNvSpPr>
          <p:nvPr>
            <p:ph idx="1"/>
          </p:nvPr>
        </p:nvSpPr>
        <p:spPr>
          <a:xfrm>
            <a:off x="660491" y="1615099"/>
            <a:ext cx="10871018" cy="4557102"/>
          </a:xfrm>
        </p:spPr>
        <p:txBody>
          <a:bodyPr>
            <a:normAutofit fontScale="70000" lnSpcReduction="20000"/>
          </a:bodyPr>
          <a:lstStyle/>
          <a:p>
            <a:pPr marL="0" indent="0" algn="ctr">
              <a:buNone/>
            </a:pPr>
            <a:r>
              <a:rPr lang="tr-TR" altLang="en-US" b="1" dirty="0">
                <a:solidFill>
                  <a:srgbClr val="FF0000"/>
                </a:solidFill>
                <a:latin typeface="Times New Roman" panose="02020603050405020304" pitchFamily="18" charset="0"/>
                <a:cs typeface="Times New Roman" panose="02020603050405020304" pitchFamily="18" charset="0"/>
              </a:rPr>
              <a:t>           Gideceğim üniversiteyi kendim seçebilir miyim?</a:t>
            </a:r>
            <a:endParaRPr lang="tr-TR"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tr-TR" alt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altLang="en-US" dirty="0" err="1">
                <a:latin typeface="Times New Roman" panose="02020603050405020304" pitchFamily="18" charset="0"/>
                <a:cs typeface="Times New Roman" panose="02020603050405020304" pitchFamily="18" charset="0"/>
              </a:rPr>
              <a:t>Erasmus</a:t>
            </a:r>
            <a:r>
              <a:rPr lang="tr-TR" altLang="en-US" dirty="0">
                <a:latin typeface="Times New Roman" panose="02020603050405020304" pitchFamily="18" charset="0"/>
                <a:cs typeface="Times New Roman" panose="02020603050405020304" pitchFamily="18" charset="0"/>
              </a:rPr>
              <a:t>+ değişiminin yapılabilmesi için, iki üniversite arasında bir ikili anlaşma bulunması gerekir. </a:t>
            </a:r>
          </a:p>
          <a:p>
            <a:pPr marL="457200" indent="-457200" algn="just">
              <a:buFont typeface="Wingdings" panose="05000000000000000000" pitchFamily="2" charset="2"/>
              <a:buChar char="Ø"/>
            </a:pPr>
            <a:endParaRPr lang="tr-TR" alt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altLang="en-US" dirty="0">
                <a:latin typeface="Times New Roman" panose="02020603050405020304" pitchFamily="18" charset="0"/>
                <a:cs typeface="Times New Roman" panose="02020603050405020304" pitchFamily="18" charset="0"/>
              </a:rPr>
              <a:t> Anlaşmalar fakülte/bölüm bazında yapılır, her fakültenin anlaşması kendi öğrencileri için geçerlidir. </a:t>
            </a:r>
          </a:p>
          <a:p>
            <a:pPr marL="285750" indent="-285750" algn="just">
              <a:buFont typeface="Wingdings" panose="05000000000000000000" pitchFamily="2" charset="2"/>
              <a:buChar char="Ø"/>
            </a:pPr>
            <a:endParaRPr lang="tr-TR" alt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tr-TR" altLang="en-US" dirty="0">
                <a:latin typeface="Times New Roman" panose="02020603050405020304" pitchFamily="18" charset="0"/>
                <a:cs typeface="Times New Roman" panose="02020603050405020304" pitchFamily="18" charset="0"/>
              </a:rPr>
              <a:t>Avrupa’daki üniversitelerin bazıları kendi dillerinde eğitim yapmakta olup, fakat çoğunlukla üniversiteler </a:t>
            </a:r>
            <a:r>
              <a:rPr lang="tr-TR" altLang="en-US" dirty="0" err="1">
                <a:latin typeface="Times New Roman" panose="02020603050405020304" pitchFamily="18" charset="0"/>
                <a:cs typeface="Times New Roman" panose="02020603050405020304" pitchFamily="18" charset="0"/>
              </a:rPr>
              <a:t>Erasmus</a:t>
            </a:r>
            <a:r>
              <a:rPr lang="tr-TR" altLang="en-US" dirty="0">
                <a:latin typeface="Times New Roman" panose="02020603050405020304" pitchFamily="18" charset="0"/>
                <a:cs typeface="Times New Roman" panose="02020603050405020304" pitchFamily="18" charset="0"/>
              </a:rPr>
              <a:t>+ Öğrencileri için İngilizce ders seçeneği sunmaktadır. </a:t>
            </a:r>
          </a:p>
          <a:p>
            <a:pPr marL="285750" indent="-285750" algn="just">
              <a:buFont typeface="Wingdings" panose="05000000000000000000" pitchFamily="2" charset="2"/>
              <a:buChar char="Ø"/>
              <a:defRPr/>
            </a:pPr>
            <a:endParaRPr lang="tr-TR" alt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tr-TR" altLang="en-US" dirty="0">
                <a:latin typeface="Times New Roman" panose="02020603050405020304" pitchFamily="18" charset="0"/>
                <a:cs typeface="Times New Roman" panose="02020603050405020304" pitchFamily="18" charset="0"/>
              </a:rPr>
              <a:t>Başvuru yapmadan önce tercih edilen üniversitenin eğitim dili </a:t>
            </a:r>
            <a:r>
              <a:rPr lang="tr-TR" altLang="en-US" dirty="0">
                <a:solidFill>
                  <a:srgbClr val="FF0000"/>
                </a:solidFill>
                <a:latin typeface="Times New Roman" panose="02020603050405020304" pitchFamily="18" charset="0"/>
                <a:cs typeface="Times New Roman" panose="02020603050405020304" pitchFamily="18" charset="0"/>
              </a:rPr>
              <a:t>araştırılmalıdır.</a:t>
            </a:r>
          </a:p>
          <a:p>
            <a:endParaRPr lang="tr-TR" dirty="0"/>
          </a:p>
        </p:txBody>
      </p:sp>
      <p:pic>
        <p:nvPicPr>
          <p:cNvPr id="6" name="Picture 4">
            <a:extLst>
              <a:ext uri="{FF2B5EF4-FFF2-40B4-BE49-F238E27FC236}">
                <a16:creationId xmlns:a16="http://schemas.microsoft.com/office/drawing/2014/main" id="{26D7B7B4-D9DB-A04C-9DE5-A07A518C0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7" name="Resim 4">
            <a:extLst>
              <a:ext uri="{FF2B5EF4-FFF2-40B4-BE49-F238E27FC236}">
                <a16:creationId xmlns:a16="http://schemas.microsoft.com/office/drawing/2014/main" id="{078ED261-313E-F947-AB47-DEE966889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005" y="6264400"/>
            <a:ext cx="3240360" cy="593600"/>
          </a:xfrm>
          <a:prstGeom prst="rect">
            <a:avLst/>
          </a:prstGeom>
        </p:spPr>
      </p:pic>
    </p:spTree>
    <p:extLst>
      <p:ext uri="{BB962C8B-B14F-4D97-AF65-F5344CB8AC3E}">
        <p14:creationId xmlns:p14="http://schemas.microsoft.com/office/powerpoint/2010/main" val="38419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İçerik Yer Tutucusu 4"/>
          <p:cNvSpPr>
            <a:spLocks noGrp="1"/>
          </p:cNvSpPr>
          <p:nvPr>
            <p:ph idx="1"/>
          </p:nvPr>
        </p:nvSpPr>
        <p:spPr>
          <a:xfrm>
            <a:off x="509954" y="1409456"/>
            <a:ext cx="11377246" cy="5448544"/>
          </a:xfrm>
        </p:spPr>
        <p:txBody>
          <a:bodyPr/>
          <a:lstStyle/>
          <a:p>
            <a:pPr marL="0" indent="0">
              <a:buNone/>
            </a:pPr>
            <a:r>
              <a:rPr lang="tr-TR" b="1" dirty="0">
                <a:solidFill>
                  <a:srgbClr val="FF0000"/>
                </a:solidFill>
                <a:latin typeface="Times New Roman" panose="02020603050405020304" pitchFamily="18" charset="0"/>
                <a:cs typeface="Times New Roman" panose="02020603050405020304" pitchFamily="18" charset="0"/>
              </a:rPr>
              <a:t>ERASMUS+ 2021-2022 Akademik Yılı Ulusal Hibe Miktarları</a:t>
            </a:r>
          </a:p>
          <a:p>
            <a:endParaRPr lang="tr-TR" dirty="0"/>
          </a:p>
        </p:txBody>
      </p:sp>
      <p:graphicFrame>
        <p:nvGraphicFramePr>
          <p:cNvPr id="7" name="Tablo 5">
            <a:extLst>
              <a:ext uri="{FF2B5EF4-FFF2-40B4-BE49-F238E27FC236}">
                <a16:creationId xmlns:a16="http://schemas.microsoft.com/office/drawing/2014/main" id="{1F612747-2661-4646-9631-42AE4680ECF3}"/>
              </a:ext>
            </a:extLst>
          </p:cNvPr>
          <p:cNvGraphicFramePr>
            <a:graphicFrameLocks noGrp="1"/>
          </p:cNvGraphicFramePr>
          <p:nvPr>
            <p:extLst>
              <p:ext uri="{D42A27DB-BD31-4B8C-83A1-F6EECF244321}">
                <p14:modId xmlns:p14="http://schemas.microsoft.com/office/powerpoint/2010/main" val="4101781118"/>
              </p:ext>
            </p:extLst>
          </p:nvPr>
        </p:nvGraphicFramePr>
        <p:xfrm>
          <a:off x="1488830" y="2102705"/>
          <a:ext cx="9214339" cy="4062045"/>
        </p:xfrm>
        <a:graphic>
          <a:graphicData uri="http://schemas.openxmlformats.org/drawingml/2006/table">
            <a:tbl>
              <a:tblPr firstRow="1" firstCol="1" bandRow="1">
                <a:tableStyleId>{5C22544A-7EE6-4342-B048-85BDC9FD1C3A}</a:tableStyleId>
              </a:tblPr>
              <a:tblGrid>
                <a:gridCol w="1868898">
                  <a:extLst>
                    <a:ext uri="{9D8B030D-6E8A-4147-A177-3AD203B41FA5}">
                      <a16:colId xmlns:a16="http://schemas.microsoft.com/office/drawing/2014/main" val="1722536743"/>
                    </a:ext>
                  </a:extLst>
                </a:gridCol>
                <a:gridCol w="4061122">
                  <a:extLst>
                    <a:ext uri="{9D8B030D-6E8A-4147-A177-3AD203B41FA5}">
                      <a16:colId xmlns:a16="http://schemas.microsoft.com/office/drawing/2014/main" val="4057978992"/>
                    </a:ext>
                  </a:extLst>
                </a:gridCol>
                <a:gridCol w="1848582">
                  <a:extLst>
                    <a:ext uri="{9D8B030D-6E8A-4147-A177-3AD203B41FA5}">
                      <a16:colId xmlns:a16="http://schemas.microsoft.com/office/drawing/2014/main" val="1747035476"/>
                    </a:ext>
                  </a:extLst>
                </a:gridCol>
                <a:gridCol w="1435737">
                  <a:extLst>
                    <a:ext uri="{9D8B030D-6E8A-4147-A177-3AD203B41FA5}">
                      <a16:colId xmlns:a16="http://schemas.microsoft.com/office/drawing/2014/main" val="180547556"/>
                    </a:ext>
                  </a:extLst>
                </a:gridCol>
              </a:tblGrid>
              <a:tr h="809944">
                <a:tc>
                  <a:txBody>
                    <a:bodyPr/>
                    <a:lstStyle/>
                    <a:p>
                      <a:pPr algn="ctr">
                        <a:lnSpc>
                          <a:spcPct val="107000"/>
                        </a:lnSpc>
                        <a:spcAft>
                          <a:spcPts val="0"/>
                        </a:spcAft>
                      </a:pPr>
                      <a:r>
                        <a:rPr lang="tr-TR" sz="1600" dirty="0">
                          <a:effectLst/>
                          <a:latin typeface="Times New Roman" panose="02020603050405020304" pitchFamily="18" charset="0"/>
                          <a:cs typeface="Times New Roman" panose="02020603050405020304" pitchFamily="18" charset="0"/>
                        </a:rPr>
                        <a:t>Ülke grupları</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a:effectLst/>
                          <a:latin typeface="Times New Roman" panose="02020603050405020304" pitchFamily="18" charset="0"/>
                          <a:cs typeface="Times New Roman" panose="02020603050405020304" pitchFamily="18" charset="0"/>
                        </a:rPr>
                        <a:t>Misafir Olunacak Ülke</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a:effectLst/>
                          <a:latin typeface="Times New Roman" panose="02020603050405020304" pitchFamily="18" charset="0"/>
                          <a:cs typeface="Times New Roman" panose="02020603050405020304" pitchFamily="18" charset="0"/>
                        </a:rPr>
                        <a:t>Aylık Hibe Öğrenim (Avro)</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a:effectLst/>
                          <a:latin typeface="Times New Roman" panose="02020603050405020304" pitchFamily="18" charset="0"/>
                          <a:cs typeface="Times New Roman" panose="02020603050405020304" pitchFamily="18" charset="0"/>
                        </a:rPr>
                        <a:t>Aylık Hibe Staj (Avro)</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3113879"/>
                  </a:ext>
                </a:extLst>
              </a:tr>
              <a:tr h="1638506">
                <a:tc>
                  <a:txBody>
                    <a:bodyPr/>
                    <a:lstStyle/>
                    <a:p>
                      <a:pPr>
                        <a:lnSpc>
                          <a:spcPct val="107000"/>
                        </a:lnSpc>
                        <a:spcAft>
                          <a:spcPts val="0"/>
                        </a:spcAft>
                      </a:pPr>
                      <a:r>
                        <a:rPr lang="tr-TR" sz="1600" dirty="0">
                          <a:effectLst/>
                          <a:latin typeface="Times New Roman" panose="02020603050405020304" pitchFamily="18" charset="0"/>
                          <a:cs typeface="Times New Roman" panose="02020603050405020304" pitchFamily="18" charset="0"/>
                        </a:rPr>
                        <a:t>1. ve 2. Grup Ülkeler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latin typeface="Times New Roman" panose="02020603050405020304" pitchFamily="18" charset="0"/>
                          <a:cs typeface="Times New Roman" panose="02020603050405020304" pitchFamily="18" charset="0"/>
                        </a:rPr>
                        <a:t>Almanya, Avusturya, Belçika, Danimarka, Finlandiya, Fransa, Güney Kıbrıs, Hollanda, İrlanda, İspanya, İsveç, İtalya, İzlanda, Lihtenştayn, Lüksemburg, Malta, Norveç, Portekiz, Yunanistan</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600</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750</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4063764"/>
                  </a:ext>
                </a:extLst>
              </a:tr>
              <a:tr h="1613595">
                <a:tc>
                  <a:txBody>
                    <a:bodyPr/>
                    <a:lstStyle/>
                    <a:p>
                      <a:pPr>
                        <a:lnSpc>
                          <a:spcPct val="107000"/>
                        </a:lnSpc>
                        <a:spcAft>
                          <a:spcPts val="0"/>
                        </a:spcAft>
                      </a:pPr>
                      <a:r>
                        <a:rPr lang="tr-TR" sz="1600">
                          <a:effectLst/>
                          <a:latin typeface="Times New Roman" panose="02020603050405020304" pitchFamily="18" charset="0"/>
                          <a:cs typeface="Times New Roman" panose="02020603050405020304" pitchFamily="18" charset="0"/>
                        </a:rPr>
                        <a:t>3. Grup Ülkeler</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latin typeface="Times New Roman" panose="02020603050405020304" pitchFamily="18" charset="0"/>
                          <a:cs typeface="Times New Roman" panose="02020603050405020304" pitchFamily="18" charset="0"/>
                        </a:rPr>
                        <a:t>Bulgaristan, Çek Cumhuriyeti, Estonya, Hırvatistan, Kuzey Makedonya, Letonya, Litvanya, Macaristan, Polonya, Romanya, Sırbistan, Slovakya, Slovenya, Türkiye</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450</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tr-TR" sz="1600" b="1" dirty="0">
                          <a:effectLst/>
                          <a:latin typeface="Times New Roman" panose="02020603050405020304" pitchFamily="18" charset="0"/>
                          <a:cs typeface="Times New Roman" panose="02020603050405020304" pitchFamily="18" charset="0"/>
                        </a:rPr>
                        <a:t>600</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909499"/>
                  </a:ext>
                </a:extLst>
              </a:tr>
            </a:tbl>
          </a:graphicData>
        </a:graphic>
      </p:graphicFrame>
      <p:pic>
        <p:nvPicPr>
          <p:cNvPr id="8" name="Resim 4">
            <a:extLst>
              <a:ext uri="{FF2B5EF4-FFF2-40B4-BE49-F238E27FC236}">
                <a16:creationId xmlns:a16="http://schemas.microsoft.com/office/drawing/2014/main" id="{AA6435BA-CA69-1A44-8504-D414BF3E7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820" y="6250783"/>
            <a:ext cx="3240360" cy="593600"/>
          </a:xfrm>
          <a:prstGeom prst="rect">
            <a:avLst/>
          </a:prstGeom>
        </p:spPr>
      </p:pic>
      <p:pic>
        <p:nvPicPr>
          <p:cNvPr id="9" name="Picture 4">
            <a:extLst>
              <a:ext uri="{FF2B5EF4-FFF2-40B4-BE49-F238E27FC236}">
                <a16:creationId xmlns:a16="http://schemas.microsoft.com/office/drawing/2014/main" id="{A4116237-6258-2545-AF55-84D5777291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spTree>
    <p:extLst>
      <p:ext uri="{BB962C8B-B14F-4D97-AF65-F5344CB8AC3E}">
        <p14:creationId xmlns:p14="http://schemas.microsoft.com/office/powerpoint/2010/main" val="28488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5F35-B2BD-8744-9479-1347031847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DEC4B3-F0EA-A848-B856-B8BD79B5491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9ED7CCB-4ED3-7B46-8749-9A7382B2D720}"/>
              </a:ext>
            </a:extLst>
          </p:cNvPr>
          <p:cNvSpPr>
            <a:spLocks noGrp="1"/>
          </p:cNvSpPr>
          <p:nvPr>
            <p:ph type="body" sz="half" idx="2"/>
          </p:nvPr>
        </p:nvSpPr>
        <p:spPr/>
        <p:txBody>
          <a:bodyPr/>
          <a:lstStyle/>
          <a:p>
            <a:endParaRPr lang="en-GB" dirty="0"/>
          </a:p>
        </p:txBody>
      </p:sp>
      <p:pic>
        <p:nvPicPr>
          <p:cNvPr id="5" name="Resim 3">
            <a:extLst>
              <a:ext uri="{FF2B5EF4-FFF2-40B4-BE49-F238E27FC236}">
                <a16:creationId xmlns:a16="http://schemas.microsoft.com/office/drawing/2014/main" id="{5941C40A-D815-DF4C-AB5B-25399ABF1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50B4925-D24C-EF48-AA86-637EB5B36456}"/>
              </a:ext>
            </a:extLst>
          </p:cNvPr>
          <p:cNvSpPr txBox="1"/>
          <p:nvPr/>
        </p:nvSpPr>
        <p:spPr>
          <a:xfrm>
            <a:off x="1047627" y="1450181"/>
            <a:ext cx="10304585" cy="4524315"/>
          </a:xfrm>
          <a:prstGeom prst="rect">
            <a:avLst/>
          </a:prstGeom>
          <a:noFill/>
        </p:spPr>
        <p:txBody>
          <a:bodyPr wrap="square" rtlCol="0">
            <a:spAutoFit/>
          </a:bodyPr>
          <a:lstStyle/>
          <a:p>
            <a:pPr algn="just" fontAlgn="base"/>
            <a:r>
              <a:rPr lang="tr-TR" sz="2400" b="1" dirty="0">
                <a:solidFill>
                  <a:srgbClr val="FF0000"/>
                </a:solidFill>
                <a:latin typeface="Times New Roman" panose="02020603050405020304" pitchFamily="18" charset="0"/>
                <a:cs typeface="Times New Roman" panose="02020603050405020304" pitchFamily="18" charset="0"/>
              </a:rPr>
              <a:t>                                                     Gerekli Bilgiler</a:t>
            </a:r>
          </a:p>
          <a:p>
            <a:pPr marL="285750" indent="-285750" algn="just" fontAlgn="base">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Okulumuzda pek çok bölüm için Avrupa’da bulunan okul üniversiteler ile anlaşmalarımız bulunmaktadır.</a:t>
            </a:r>
          </a:p>
          <a:p>
            <a:pPr marL="285750" indent="-285750" algn="just" fontAlgn="base">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Uluslararası Ofis her gün pek çok bölüm için üniversiteler ile iletişime geçmekte olup anlaşma sayısını yükseltmek için çalışmalar yürütmektedir.</a:t>
            </a:r>
          </a:p>
          <a:p>
            <a:pPr marL="285750" indent="-285750" algn="just" fontAlgn="base">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Üniversitemizde İngilizce bölümlerimizin sayısı her sene artmakta olup, </a:t>
            </a:r>
            <a:r>
              <a:rPr lang="tr-TR" sz="2400" dirty="0" err="1">
                <a:latin typeface="Times New Roman" panose="02020603050405020304" pitchFamily="18" charset="0"/>
                <a:cs typeface="Times New Roman" panose="02020603050405020304" pitchFamily="18" charset="0"/>
              </a:rPr>
              <a:t>Erasmus</a:t>
            </a:r>
            <a:r>
              <a:rPr lang="tr-TR" sz="2400" dirty="0">
                <a:latin typeface="Times New Roman" panose="02020603050405020304" pitchFamily="18" charset="0"/>
                <a:cs typeface="Times New Roman" panose="02020603050405020304" pitchFamily="18" charset="0"/>
              </a:rPr>
              <a:t> anlaşması yapmakta büyük olumlu etki yaratmaktadır.</a:t>
            </a:r>
          </a:p>
          <a:p>
            <a:pPr algn="just" fontAlgn="base"/>
            <a:endParaRPr lang="tr-TR" sz="2400" dirty="0">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Öğrenci Staj hareketliliği için ise </a:t>
            </a:r>
            <a:r>
              <a:rPr lang="tr-TR" sz="2400" dirty="0" err="1">
                <a:latin typeface="Times New Roman" panose="02020603050405020304" pitchFamily="18" charset="0"/>
                <a:cs typeface="Times New Roman" panose="02020603050405020304" pitchFamily="18" charset="0"/>
              </a:rPr>
              <a:t>kurumlararası</a:t>
            </a:r>
            <a:r>
              <a:rPr lang="tr-TR" sz="2400" dirty="0">
                <a:latin typeface="Times New Roman" panose="02020603050405020304" pitchFamily="18" charset="0"/>
                <a:cs typeface="Times New Roman" panose="02020603050405020304" pitchFamily="18" charset="0"/>
              </a:rPr>
              <a:t> anlaşma şartı aranma.</a:t>
            </a:r>
          </a:p>
        </p:txBody>
      </p:sp>
      <p:pic>
        <p:nvPicPr>
          <p:cNvPr id="8" name="Picture 4">
            <a:extLst>
              <a:ext uri="{FF2B5EF4-FFF2-40B4-BE49-F238E27FC236}">
                <a16:creationId xmlns:a16="http://schemas.microsoft.com/office/drawing/2014/main" id="{DEE326C4-2928-5748-81F5-849D6C80C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pic>
        <p:nvPicPr>
          <p:cNvPr id="9" name="Resim 4">
            <a:extLst>
              <a:ext uri="{FF2B5EF4-FFF2-40B4-BE49-F238E27FC236}">
                <a16:creationId xmlns:a16="http://schemas.microsoft.com/office/drawing/2014/main" id="{61B6018E-B7EA-C340-B661-5DE698F57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20" y="6254875"/>
            <a:ext cx="3240360" cy="593600"/>
          </a:xfrm>
          <a:prstGeom prst="rect">
            <a:avLst/>
          </a:prstGeom>
        </p:spPr>
      </p:pic>
    </p:spTree>
    <p:extLst>
      <p:ext uri="{BB962C8B-B14F-4D97-AF65-F5344CB8AC3E}">
        <p14:creationId xmlns:p14="http://schemas.microsoft.com/office/powerpoint/2010/main" val="33839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88A6-5B85-E44F-88F9-09FA91F205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DD089E5-BD19-FE40-8D62-F0D5DA85613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195C1ED-FDB1-FA42-88DA-13332EF65A15}"/>
              </a:ext>
            </a:extLst>
          </p:cNvPr>
          <p:cNvSpPr>
            <a:spLocks noGrp="1"/>
          </p:cNvSpPr>
          <p:nvPr>
            <p:ph type="body" sz="half" idx="2"/>
          </p:nvPr>
        </p:nvSpPr>
        <p:spPr/>
        <p:txBody>
          <a:bodyPr/>
          <a:lstStyle/>
          <a:p>
            <a:endParaRPr lang="en-GB"/>
          </a:p>
        </p:txBody>
      </p:sp>
      <p:pic>
        <p:nvPicPr>
          <p:cNvPr id="5" name="Resim 3">
            <a:extLst>
              <a:ext uri="{FF2B5EF4-FFF2-40B4-BE49-F238E27FC236}">
                <a16:creationId xmlns:a16="http://schemas.microsoft.com/office/drawing/2014/main" id="{88A05547-9A7E-0F4A-A69F-66FAB17C5B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pic>
        <p:nvPicPr>
          <p:cNvPr id="6" name="Resim 4">
            <a:extLst>
              <a:ext uri="{FF2B5EF4-FFF2-40B4-BE49-F238E27FC236}">
                <a16:creationId xmlns:a16="http://schemas.microsoft.com/office/drawing/2014/main" id="{485EFAE5-AC1D-2640-828B-13B10137B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820" y="6254875"/>
            <a:ext cx="3240360" cy="593600"/>
          </a:xfrm>
          <a:prstGeom prst="rect">
            <a:avLst/>
          </a:prstGeom>
        </p:spPr>
      </p:pic>
      <p:pic>
        <p:nvPicPr>
          <p:cNvPr id="7" name="Picture 4">
            <a:extLst>
              <a:ext uri="{FF2B5EF4-FFF2-40B4-BE49-F238E27FC236}">
                <a16:creationId xmlns:a16="http://schemas.microsoft.com/office/drawing/2014/main" id="{715F1034-270E-0B43-A8AF-8A39B1E10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9" y="140677"/>
            <a:ext cx="1224136" cy="1213338"/>
          </a:xfrm>
          <a:prstGeom prst="ellipse">
            <a:avLst/>
          </a:prstGeom>
        </p:spPr>
      </p:pic>
      <p:sp>
        <p:nvSpPr>
          <p:cNvPr id="8" name="TextBox 7">
            <a:extLst>
              <a:ext uri="{FF2B5EF4-FFF2-40B4-BE49-F238E27FC236}">
                <a16:creationId xmlns:a16="http://schemas.microsoft.com/office/drawing/2014/main" id="{C6239D37-1F38-684F-B918-5F74C7A263F4}"/>
              </a:ext>
            </a:extLst>
          </p:cNvPr>
          <p:cNvSpPr txBox="1"/>
          <p:nvPr/>
        </p:nvSpPr>
        <p:spPr>
          <a:xfrm>
            <a:off x="874102" y="1310053"/>
            <a:ext cx="10585939" cy="5016758"/>
          </a:xfrm>
          <a:prstGeom prst="rect">
            <a:avLst/>
          </a:prstGeom>
          <a:noFill/>
        </p:spPr>
        <p:txBody>
          <a:bodyPr wrap="square" rtlCol="0">
            <a:spAutoFit/>
          </a:bodyPr>
          <a:lstStyle/>
          <a:p>
            <a:pPr algn="ctr"/>
            <a:r>
              <a:rPr lang="tr-TR" sz="2000" b="1" dirty="0">
                <a:solidFill>
                  <a:srgbClr val="FF0000"/>
                </a:solidFill>
                <a:latin typeface="Times New Roman" panose="02020603050405020304" pitchFamily="18" charset="0"/>
                <a:cs typeface="Times New Roman" panose="02020603050405020304" pitchFamily="18" charset="0"/>
              </a:rPr>
              <a:t>Başvuru Belgeleri</a:t>
            </a:r>
            <a:endParaRPr lang="tr-TR" sz="2000" b="1" dirty="0">
              <a:solidFill>
                <a:srgbClr val="C00000"/>
              </a:solidFill>
            </a:endParaRPr>
          </a:p>
          <a:p>
            <a:pPr algn="ctr"/>
            <a:r>
              <a:rPr lang="tr-TR" sz="2000" b="1" dirty="0">
                <a:solidFill>
                  <a:srgbClr val="C00000"/>
                </a:solidFill>
              </a:rPr>
              <a:t>***</a:t>
            </a:r>
            <a:r>
              <a:rPr lang="tr-TR" sz="2000" b="1" dirty="0">
                <a:solidFill>
                  <a:srgbClr val="C00000"/>
                </a:solidFill>
                <a:latin typeface="Times New Roman" panose="02020603050405020304" pitchFamily="18" charset="0"/>
                <a:cs typeface="Times New Roman" panose="02020603050405020304" pitchFamily="18" charset="0"/>
              </a:rPr>
              <a:t>Akademik Tanınma Belgesi</a:t>
            </a:r>
            <a:endParaRPr lang="tr-TR" sz="2000" dirty="0">
              <a:solidFill>
                <a:srgbClr val="000000"/>
              </a:solidFill>
            </a:endParaRPr>
          </a:p>
          <a:p>
            <a:pPr marL="285750" indent="-285750" algn="just">
              <a:buFont typeface="Wingdings" panose="05000000000000000000" pitchFamily="2" charset="2"/>
              <a:buChar char="Ø"/>
            </a:pPr>
            <a:r>
              <a:rPr lang="tr-TR" sz="2000" dirty="0">
                <a:solidFill>
                  <a:srgbClr val="000000"/>
                </a:solidFill>
                <a:latin typeface="Times New Roman" panose="02020603050405020304" pitchFamily="18" charset="0"/>
                <a:cs typeface="Times New Roman" panose="02020603050405020304" pitchFamily="18" charset="0"/>
              </a:rPr>
              <a:t>Akademik Tanınma Belgesi öğrenci ile Bölüm Koordinatörü tarafından hazırlanıp Fakülte/Enstitü Yönetim Kurulu’ndan geçirilmesi gerekmektedir. Bu belge ile öğrencinin yurtdışında aldığı dersler ile üniversitemizde ki eşdeğer dersler onaylanmaktadır. </a:t>
            </a:r>
            <a:r>
              <a:rPr lang="tr-TR" sz="2000" dirty="0" err="1">
                <a:solidFill>
                  <a:srgbClr val="000000"/>
                </a:solidFill>
                <a:latin typeface="Times New Roman" panose="02020603050405020304" pitchFamily="18" charset="0"/>
                <a:cs typeface="Times New Roman" panose="02020603050405020304" pitchFamily="18" charset="0"/>
              </a:rPr>
              <a:t>Erasmus</a:t>
            </a:r>
            <a:r>
              <a:rPr lang="tr-TR" sz="2000" dirty="0">
                <a:solidFill>
                  <a:srgbClr val="000000"/>
                </a:solidFill>
                <a:latin typeface="Times New Roman" panose="02020603050405020304" pitchFamily="18" charset="0"/>
                <a:cs typeface="Times New Roman" panose="02020603050405020304" pitchFamily="18" charset="0"/>
              </a:rPr>
              <a:t> dönemine ait en önemli evraklardan biri öğrenim anlaşmasıdır. Bu belge aracılığı ile yurtdışında almış olduğunuz dersler ve üniversitenize geldiğinizde muaf olacağınız kredi miktarı garanti altına alınmaktadır.  Bu anlaşmaya ilişkin herhangi bir değişiklik söz konusu olduğunda hem misafir olduğunuz kurumdan hem de kendi üniversitenizde ki </a:t>
            </a:r>
            <a:r>
              <a:rPr lang="tr-TR" sz="2000" u="sng" dirty="0">
                <a:solidFill>
                  <a:srgbClr val="000000"/>
                </a:solidFill>
                <a:latin typeface="Times New Roman" panose="02020603050405020304" pitchFamily="18" charset="0"/>
                <a:cs typeface="Times New Roman" panose="02020603050405020304" pitchFamily="18" charset="0"/>
              </a:rPr>
              <a:t>bölüm başkanınızdan onay</a:t>
            </a:r>
            <a:r>
              <a:rPr lang="tr-TR" sz="2000" dirty="0">
                <a:solidFill>
                  <a:srgbClr val="000000"/>
                </a:solidFill>
                <a:latin typeface="Times New Roman" panose="02020603050405020304" pitchFamily="18" charset="0"/>
                <a:cs typeface="Times New Roman" panose="02020603050405020304" pitchFamily="18" charset="0"/>
              </a:rPr>
              <a:t> almanız gerekmektedir.</a:t>
            </a:r>
          </a:p>
          <a:p>
            <a:pPr marL="285750" indent="-285750" algn="just">
              <a:buFont typeface="Wingdings" panose="05000000000000000000" pitchFamily="2" charset="2"/>
              <a:buChar char="Ø"/>
            </a:pPr>
            <a:endParaRPr lang="tr-TR" sz="20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Ders seçimi yapılırken </a:t>
            </a:r>
            <a:r>
              <a:rPr lang="tr-TR" sz="2000" u="sng" dirty="0">
                <a:solidFill>
                  <a:srgbClr val="FF0000"/>
                </a:solidFill>
                <a:latin typeface="Times New Roman" panose="02020603050405020304" pitchFamily="18" charset="0"/>
                <a:cs typeface="Times New Roman" panose="02020603050405020304" pitchFamily="18" charset="0"/>
              </a:rPr>
              <a:t>1 dönem için 30</a:t>
            </a:r>
            <a:r>
              <a:rPr lang="tr-TR" sz="2000" dirty="0">
                <a:latin typeface="Times New Roman" panose="02020603050405020304" pitchFamily="18" charset="0"/>
                <a:cs typeface="Times New Roman" panose="02020603050405020304" pitchFamily="18" charset="0"/>
              </a:rPr>
              <a:t>, </a:t>
            </a:r>
            <a:r>
              <a:rPr lang="tr-TR" sz="2000" u="sng" dirty="0">
                <a:solidFill>
                  <a:srgbClr val="FF0000"/>
                </a:solidFill>
                <a:latin typeface="Times New Roman" panose="02020603050405020304" pitchFamily="18" charset="0"/>
                <a:cs typeface="Times New Roman" panose="02020603050405020304" pitchFamily="18" charset="0"/>
              </a:rPr>
              <a:t>1 yıl için 60 AKTS </a:t>
            </a:r>
            <a:r>
              <a:rPr lang="tr-TR" sz="2000" dirty="0">
                <a:latin typeface="Times New Roman" panose="02020603050405020304" pitchFamily="18" charset="0"/>
                <a:cs typeface="Times New Roman" panose="02020603050405020304" pitchFamily="18" charset="0"/>
              </a:rPr>
              <a:t>kredisi hedeflenmelidir. Öğrencinin, aldığı derslerin kredisinin 2/3'ü oranında kredi toplaması başarı hedefi olarak gözetilir. Başarılı sayılan öğrenciler, </a:t>
            </a:r>
            <a:r>
              <a:rPr lang="tr-TR" sz="2000" b="1" dirty="0">
                <a:latin typeface="Times New Roman" panose="02020603050405020304" pitchFamily="18" charset="0"/>
                <a:cs typeface="Times New Roman" panose="02020603050405020304" pitchFamily="18" charset="0"/>
              </a:rPr>
              <a:t>Türkiye'ye döndüklerinde eğitimlerinin yurt dışında geçirdikleri dönem(</a:t>
            </a:r>
            <a:r>
              <a:rPr lang="tr-TR" sz="2000" b="1" dirty="0" err="1">
                <a:latin typeface="Times New Roman" panose="02020603050405020304" pitchFamily="18" charset="0"/>
                <a:cs typeface="Times New Roman" panose="02020603050405020304" pitchFamily="18" charset="0"/>
              </a:rPr>
              <a:t>ler</a:t>
            </a:r>
            <a:r>
              <a:rPr lang="tr-TR" sz="2000" b="1" dirty="0">
                <a:latin typeface="Times New Roman" panose="02020603050405020304" pitchFamily="18" charset="0"/>
                <a:cs typeface="Times New Roman" panose="02020603050405020304" pitchFamily="18" charset="0"/>
              </a:rPr>
              <a:t>)ini Türkiye'de geçirmiş gibi sayılacaktır</a:t>
            </a:r>
            <a:r>
              <a:rPr lang="tr-TR" sz="2000" dirty="0">
                <a:latin typeface="Times New Roman" panose="02020603050405020304" pitchFamily="18" charset="0"/>
                <a:cs typeface="Times New Roman" panose="02020603050405020304" pitchFamily="18" charset="0"/>
              </a:rPr>
              <a:t>. Başarısız sayılan öğrenciler, eğitimlerine </a:t>
            </a:r>
            <a:r>
              <a:rPr lang="tr-TR" sz="2000" dirty="0" err="1">
                <a:latin typeface="Times New Roman" panose="02020603050405020304" pitchFamily="18" charset="0"/>
                <a:cs typeface="Times New Roman" panose="02020603050405020304" pitchFamily="18" charset="0"/>
              </a:rPr>
              <a:t>Erasmus</a:t>
            </a:r>
            <a:r>
              <a:rPr lang="tr-TR" sz="2000" dirty="0">
                <a:latin typeface="Times New Roman" panose="02020603050405020304" pitchFamily="18" charset="0"/>
                <a:cs typeface="Times New Roman" panose="02020603050405020304" pitchFamily="18" charset="0"/>
              </a:rPr>
              <a:t> öğrencisi olmadan önce kaldıkları yerden devam edeceklerdir, ancak </a:t>
            </a:r>
            <a:r>
              <a:rPr lang="tr-TR" sz="2000" b="1" dirty="0">
                <a:latin typeface="Times New Roman" panose="02020603050405020304" pitchFamily="18" charset="0"/>
                <a:cs typeface="Times New Roman" panose="02020603050405020304" pitchFamily="18" charset="0"/>
              </a:rPr>
              <a:t>başarılı oldukları derslerin kredi toplamı karşılığı kadar derslerden muaf olurlar.</a:t>
            </a:r>
          </a:p>
        </p:txBody>
      </p:sp>
    </p:spTree>
    <p:extLst>
      <p:ext uri="{BB962C8B-B14F-4D97-AF65-F5344CB8AC3E}">
        <p14:creationId xmlns:p14="http://schemas.microsoft.com/office/powerpoint/2010/main" val="135303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5000" decel="25000" fill="hold" nodeType="withEffect">
                                  <p:stCondLst>
                                    <p:cond delay="0"/>
                                  </p:stCondLst>
                                  <p:childTnLst>
                                    <p:animRot by="21600000">
                                      <p:cBhvr>
                                        <p:cTn id="6" dur="2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3AB4EFD646D8E741B1D0A8B9CF8C1C57" ma:contentTypeVersion="12" ma:contentTypeDescription="Yeni belge oluşturun." ma:contentTypeScope="" ma:versionID="f0d52ac845e2395cac4742ee372a325a">
  <xsd:schema xmlns:xsd="http://www.w3.org/2001/XMLSchema" xmlns:xs="http://www.w3.org/2001/XMLSchema" xmlns:p="http://schemas.microsoft.com/office/2006/metadata/properties" xmlns:ns3="07dedb30-b3b8-413b-9658-bec23635c038" xmlns:ns4="94fffa84-4f25-4e95-bbcd-892b81b32318" targetNamespace="http://schemas.microsoft.com/office/2006/metadata/properties" ma:root="true" ma:fieldsID="5addf8bdfa46ab0cd5b03c19eabf8ed7" ns3:_="" ns4:_="">
    <xsd:import namespace="07dedb30-b3b8-413b-9658-bec23635c038"/>
    <xsd:import namespace="94fffa84-4f25-4e95-bbcd-892b81b3231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edb30-b3b8-413b-9658-bec23635c038"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SharingHintHash" ma:index="10" nillable="true" ma:displayName="İpucu Paylaşımı Karması"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fffa84-4f25-4e95-bbcd-892b81b3231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4CB1F2-C28B-43DF-90F9-51C07AF75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edb30-b3b8-413b-9658-bec23635c038"/>
    <ds:schemaRef ds:uri="94fffa84-4f25-4e95-bbcd-892b81b32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DAFF5E-4E2A-4402-BD9B-C34D6745EAD4}">
  <ds:schemaRefs>
    <ds:schemaRef ds:uri="http://schemas.microsoft.com/sharepoint/v3/contenttype/forms"/>
  </ds:schemaRefs>
</ds:datastoreItem>
</file>

<file path=customXml/itemProps3.xml><?xml version="1.0" encoding="utf-8"?>
<ds:datastoreItem xmlns:ds="http://schemas.openxmlformats.org/officeDocument/2006/customXml" ds:itemID="{5B1BF52A-5BDE-4FC6-90F5-8620A7EF0559}">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07dedb30-b3b8-413b-9658-bec23635c038"/>
    <ds:schemaRef ds:uri="94fffa84-4f25-4e95-bbcd-892b81b32318"/>
    <ds:schemaRef ds:uri="http://schemas.microsoft.com/office/infopath/2007/PartnerControl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1078</TotalTime>
  <Words>1472</Words>
  <Application>Microsoft Macintosh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Times New Roman</vt:lpstr>
      <vt:lpstr>Wingdings</vt:lpstr>
      <vt:lpstr>Wingdings 2</vt:lpstr>
      <vt:lpstr>Office Teması</vt:lpstr>
      <vt:lpstr>                     BEYKENT ÜNİVERSİTESİ  ULUSLARARASI ETKİNLİKLER DAİRE BAŞKANLIĞI             ERASMUS+ NEDİR? NE DEĞİLDİR?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 Kadir AYKUL</dc:creator>
  <cp:lastModifiedBy>Aleyna Yıldırım</cp:lastModifiedBy>
  <cp:revision>77</cp:revision>
  <cp:lastPrinted>2020-10-26T10:11:37Z</cp:lastPrinted>
  <dcterms:created xsi:type="dcterms:W3CDTF">2020-10-14T07:30:36Z</dcterms:created>
  <dcterms:modified xsi:type="dcterms:W3CDTF">2021-06-03T13:20:25Z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0x0101003AB4EFD646D8E741B1D0A8B9CF8C1C57</vt:lpwstr>
  </property>
</Properties>
</file>